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1"/>
  </p:notesMasterIdLst>
  <p:handoutMasterIdLst>
    <p:handoutMasterId r:id="rId72"/>
  </p:handoutMasterIdLst>
  <p:sldIdLst>
    <p:sldId id="256" r:id="rId2"/>
    <p:sldId id="257" r:id="rId3"/>
    <p:sldId id="258" r:id="rId4"/>
    <p:sldId id="265" r:id="rId5"/>
    <p:sldId id="288" r:id="rId6"/>
    <p:sldId id="289" r:id="rId7"/>
    <p:sldId id="290" r:id="rId8"/>
    <p:sldId id="269" r:id="rId9"/>
    <p:sldId id="259" r:id="rId10"/>
    <p:sldId id="270" r:id="rId11"/>
    <p:sldId id="276" r:id="rId12"/>
    <p:sldId id="305" r:id="rId13"/>
    <p:sldId id="261" r:id="rId14"/>
    <p:sldId id="355" r:id="rId15"/>
    <p:sldId id="353" r:id="rId16"/>
    <p:sldId id="354" r:id="rId17"/>
    <p:sldId id="260" r:id="rId18"/>
    <p:sldId id="277" r:id="rId19"/>
    <p:sldId id="320" r:id="rId20"/>
    <p:sldId id="341" r:id="rId21"/>
    <p:sldId id="321" r:id="rId22"/>
    <p:sldId id="342" r:id="rId23"/>
    <p:sldId id="282" r:id="rId24"/>
    <p:sldId id="322" r:id="rId25"/>
    <p:sldId id="323" r:id="rId26"/>
    <p:sldId id="325" r:id="rId27"/>
    <p:sldId id="324" r:id="rId28"/>
    <p:sldId id="278" r:id="rId29"/>
    <p:sldId id="283" r:id="rId30"/>
    <p:sldId id="327" r:id="rId31"/>
    <p:sldId id="293" r:id="rId32"/>
    <p:sldId id="284" r:id="rId33"/>
    <p:sldId id="344" r:id="rId34"/>
    <p:sldId id="262" r:id="rId35"/>
    <p:sldId id="286" r:id="rId36"/>
    <p:sldId id="300" r:id="rId37"/>
    <p:sldId id="337" r:id="rId38"/>
    <p:sldId id="332" r:id="rId39"/>
    <p:sldId id="312" r:id="rId40"/>
    <p:sldId id="301" r:id="rId41"/>
    <p:sldId id="330" r:id="rId42"/>
    <p:sldId id="336" r:id="rId43"/>
    <p:sldId id="310" r:id="rId44"/>
    <p:sldId id="275" r:id="rId45"/>
    <p:sldId id="333" r:id="rId46"/>
    <p:sldId id="273" r:id="rId47"/>
    <p:sldId id="304" r:id="rId48"/>
    <p:sldId id="294" r:id="rId49"/>
    <p:sldId id="299" r:id="rId50"/>
    <p:sldId id="334" r:id="rId51"/>
    <p:sldId id="279" r:id="rId52"/>
    <p:sldId id="340" r:id="rId53"/>
    <p:sldId id="339" r:id="rId54"/>
    <p:sldId id="306" r:id="rId55"/>
    <p:sldId id="307" r:id="rId56"/>
    <p:sldId id="338" r:id="rId57"/>
    <p:sldId id="347" r:id="rId58"/>
    <p:sldId id="348" r:id="rId59"/>
    <p:sldId id="346" r:id="rId60"/>
    <p:sldId id="349" r:id="rId61"/>
    <p:sldId id="308" r:id="rId62"/>
    <p:sldId id="328" r:id="rId63"/>
    <p:sldId id="309" r:id="rId64"/>
    <p:sldId id="331" r:id="rId65"/>
    <p:sldId id="329" r:id="rId66"/>
    <p:sldId id="343" r:id="rId67"/>
    <p:sldId id="350" r:id="rId68"/>
    <p:sldId id="351" r:id="rId69"/>
    <p:sldId id="352"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8"/>
            <p14:sldId id="289"/>
            <p14:sldId id="290"/>
            <p14:sldId id="269"/>
          </p14:sldIdLst>
        </p14:section>
        <p14:section name="データセット" id="{824B3EBD-D20D-47C5-8449-3858C7AE8F75}">
          <p14:sldIdLst>
            <p14:sldId id="259"/>
            <p14:sldId id="270"/>
            <p14:sldId id="276"/>
            <p14:sldId id="305"/>
          </p14:sldIdLst>
        </p14:section>
        <p14:section name="要素技術" id="{06651500-9F65-4E05-9904-98DB0DD17F79}">
          <p14:sldIdLst>
            <p14:sldId id="261"/>
            <p14:sldId id="355"/>
            <p14:sldId id="353"/>
            <p14:sldId id="354"/>
          </p14:sldIdLst>
        </p14:section>
        <p14:section name="実験設定" id="{57D13AC2-5BAF-4A05-8C94-90F750AD787E}">
          <p14:sldIdLst>
            <p14:sldId id="260"/>
            <p14:sldId id="277"/>
            <p14:sldId id="320"/>
            <p14:sldId id="341"/>
            <p14:sldId id="321"/>
            <p14:sldId id="342"/>
            <p14:sldId id="282"/>
            <p14:sldId id="322"/>
            <p14:sldId id="323"/>
            <p14:sldId id="325"/>
            <p14:sldId id="324"/>
            <p14:sldId id="278"/>
            <p14:sldId id="283"/>
            <p14:sldId id="327"/>
            <p14:sldId id="293"/>
            <p14:sldId id="284"/>
            <p14:sldId id="344"/>
          </p14:sldIdLst>
        </p14:section>
        <p14:section name="結果・考察" id="{828C8D22-B344-4004-83A3-6AAF5B2929D4}">
          <p14:sldIdLst>
            <p14:sldId id="262"/>
            <p14:sldId id="286"/>
            <p14:sldId id="300"/>
            <p14:sldId id="337"/>
          </p14:sldIdLst>
        </p14:section>
        <p14:section name="まとめ・課題" id="{1CDB7562-F34D-405E-9325-C263D6928193}">
          <p14:sldIdLst>
            <p14:sldId id="332"/>
            <p14:sldId id="312"/>
            <p14:sldId id="301"/>
            <p14:sldId id="330"/>
            <p14:sldId id="336"/>
          </p14:sldIdLst>
        </p14:section>
        <p14:section name="予備" id="{BBFA7761-7406-4169-9063-D47FBB3FFA2F}">
          <p14:sldIdLst>
            <p14:sldId id="310"/>
            <p14:sldId id="275"/>
            <p14:sldId id="333"/>
            <p14:sldId id="273"/>
            <p14:sldId id="304"/>
            <p14:sldId id="294"/>
            <p14:sldId id="299"/>
            <p14:sldId id="334"/>
            <p14:sldId id="279"/>
            <p14:sldId id="340"/>
            <p14:sldId id="339"/>
            <p14:sldId id="306"/>
            <p14:sldId id="307"/>
            <p14:sldId id="338"/>
            <p14:sldId id="347"/>
            <p14:sldId id="348"/>
            <p14:sldId id="346"/>
            <p14:sldId id="349"/>
            <p14:sldId id="308"/>
            <p14:sldId id="328"/>
            <p14:sldId id="309"/>
            <p14:sldId id="331"/>
            <p14:sldId id="329"/>
            <p14:sldId id="343"/>
            <p14:sldId id="350"/>
            <p14:sldId id="351"/>
            <p14:sldId id="3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ED7D31"/>
    <a:srgbClr val="B7E7D6"/>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3841" autoAdjust="0"/>
  </p:normalViewPr>
  <p:slideViewPr>
    <p:cSldViewPr snapToGrid="0">
      <p:cViewPr varScale="1">
        <p:scale>
          <a:sx n="96" d="100"/>
          <a:sy n="96" d="100"/>
        </p:scale>
        <p:origin x="1842" y="7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2020/7/1</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2020/7/1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r>
              <a:rPr kumimoji="1" lang="ja-JP" altLang="en-US" dirty="0">
                <a:solidFill>
                  <a:schemeClr val="tx1"/>
                </a:solidFill>
              </a:rPr>
              <a:t>ソフトウェアシステム研究グループの高山が発表いたします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よって本実験で用いるデータセットがこの「</a:t>
            </a:r>
            <a:r>
              <a:rPr kumimoji="1" lang="en-US" altLang="ja-JP" dirty="0"/>
              <a:t>4</a:t>
            </a:r>
            <a:r>
              <a:rPr kumimoji="1" lang="ja-JP" altLang="en-US" dirty="0"/>
              <a:t>コマストーリーデータセット」です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r>
              <a:rPr kumimoji="1" lang="en-US" altLang="ja-JP" dirty="0"/>
              <a:t>Doc2Vec</a:t>
            </a:r>
            <a:r>
              <a:rPr kumimoji="1" lang="ja-JP" altLang="en-US" dirty="0"/>
              <a:t>で得たセリフの分散表現を用いた感情推定を行います</a:t>
            </a:r>
            <a:r>
              <a:rPr kumimoji="1" lang="en-US" altLang="ja-JP" dirty="0"/>
              <a:t>.</a:t>
            </a:r>
          </a:p>
          <a:p>
            <a:r>
              <a:rPr kumimoji="1" lang="ja-JP" altLang="en-US" dirty="0"/>
              <a:t>しかし</a:t>
            </a:r>
            <a:r>
              <a:rPr kumimoji="1" lang="en-US" altLang="ja-JP" dirty="0"/>
              <a:t>, </a:t>
            </a:r>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クラス分類とします</a:t>
            </a:r>
            <a:r>
              <a:rPr kumimoji="1" lang="en-US" altLang="ja-JP" dirty="0"/>
              <a:t>.</a:t>
            </a:r>
          </a:p>
          <a:p>
            <a:endParaRPr kumimoji="1" lang="en-US" altLang="ja-JP" dirty="0"/>
          </a:p>
          <a:p>
            <a:r>
              <a:rPr kumimoji="1" lang="ja-JP" altLang="en-US" dirty="0"/>
              <a:t>流れとしては</a:t>
            </a:r>
            <a:r>
              <a:rPr kumimoji="1" lang="en-US" altLang="ja-JP" dirty="0"/>
              <a:t>, </a:t>
            </a:r>
            <a:r>
              <a:rPr kumimoji="1" lang="ja-JP" altLang="en-US" dirty="0"/>
              <a:t>データセットから抽出したセリフを</a:t>
            </a:r>
            <a:r>
              <a:rPr kumimoji="1" lang="en-US" altLang="ja-JP" dirty="0" err="1"/>
              <a:t>Juman</a:t>
            </a:r>
            <a:r>
              <a:rPr kumimoji="1" lang="en-US" altLang="ja-JP" dirty="0"/>
              <a:t>++</a:t>
            </a:r>
            <a:r>
              <a:rPr kumimoji="1" lang="ja-JP" altLang="en-US" dirty="0"/>
              <a:t>を用いて分かち書きを獲得し</a:t>
            </a:r>
            <a:r>
              <a:rPr kumimoji="1" lang="en-US" altLang="ja-JP" dirty="0"/>
              <a:t>,</a:t>
            </a:r>
          </a:p>
          <a:p>
            <a:r>
              <a:rPr kumimoji="1" lang="ja-JP" altLang="en-US" dirty="0"/>
              <a:t>それを先ほど紹介した</a:t>
            </a:r>
            <a:r>
              <a:rPr kumimoji="1" lang="en-US" altLang="ja-JP" dirty="0"/>
              <a:t>Doc2Vec</a:t>
            </a:r>
            <a:r>
              <a:rPr kumimoji="1" lang="ja-JP" altLang="en-US" dirty="0"/>
              <a:t>のモデルによって</a:t>
            </a:r>
            <a:r>
              <a:rPr kumimoji="1" lang="en-US" altLang="ja-JP" dirty="0"/>
              <a:t>300</a:t>
            </a:r>
            <a:r>
              <a:rPr kumimoji="1" lang="ja-JP" altLang="en-US" dirty="0"/>
              <a:t>次元の分散表現へと変換します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では時系列を考慮しない場合の推定を</a:t>
            </a:r>
            <a:endParaRPr kumimoji="1" lang="en-US" altLang="ja-JP" dirty="0"/>
          </a:p>
          <a:p>
            <a:r>
              <a:rPr kumimoji="1" lang="ja-JP" altLang="en-US" dirty="0"/>
              <a:t>実験</a:t>
            </a:r>
            <a:r>
              <a:rPr kumimoji="1" lang="en-US" altLang="ja-JP" dirty="0"/>
              <a:t>2</a:t>
            </a:r>
            <a:r>
              <a:rPr kumimoji="1" lang="ja-JP" altLang="en-US" dirty="0"/>
              <a:t>では時系列を考慮した場合の推定を行いました</a:t>
            </a:r>
            <a:r>
              <a:rPr kumimoji="1" lang="en-US" altLang="ja-JP" dirty="0"/>
              <a:t>.</a:t>
            </a:r>
          </a:p>
          <a:p>
            <a:r>
              <a:rPr kumimoji="1" lang="ja-JP" altLang="en-US" b="1" dirty="0">
                <a:highlight>
                  <a:srgbClr val="ED7D31"/>
                </a:highlight>
              </a:rPr>
              <a:t>時系列を</a:t>
            </a:r>
            <a:r>
              <a:rPr kumimoji="1" lang="ja-JP" altLang="en-US" b="1" dirty="0"/>
              <a:t>考慮する</a:t>
            </a:r>
            <a:r>
              <a:rPr kumimoji="1" lang="ja-JP" altLang="en-US" b="1" dirty="0">
                <a:highlight>
                  <a:srgbClr val="ED7D31"/>
                </a:highlight>
              </a:rPr>
              <a:t>とは</a:t>
            </a:r>
            <a:r>
              <a:rPr kumimoji="1" lang="en-US" altLang="ja-JP" b="1" dirty="0">
                <a:highlight>
                  <a:srgbClr val="ED7D31"/>
                </a:highlight>
              </a:rPr>
              <a:t>, “</a:t>
            </a:r>
            <a:r>
              <a:rPr kumimoji="1" lang="ja-JP" altLang="en-US" b="1" dirty="0">
                <a:highlight>
                  <a:srgbClr val="ED7D31"/>
                </a:highlight>
              </a:rPr>
              <a:t>あるセリフの感情を推定したいときに</a:t>
            </a:r>
            <a:r>
              <a:rPr kumimoji="1" lang="en-US" altLang="ja-JP" b="1" dirty="0">
                <a:highlight>
                  <a:srgbClr val="ED7D31"/>
                </a:highlight>
              </a:rPr>
              <a:t>, </a:t>
            </a:r>
            <a:r>
              <a:rPr kumimoji="1" lang="ja-JP" altLang="en-US" b="1" dirty="0">
                <a:highlight>
                  <a:srgbClr val="ED7D31"/>
                </a:highlight>
              </a:rPr>
              <a:t>過去のセリフも考慮する</a:t>
            </a:r>
            <a:r>
              <a:rPr kumimoji="1" lang="en-US" altLang="ja-JP" b="1" dirty="0">
                <a:highlight>
                  <a:srgbClr val="ED7D31"/>
                </a:highlight>
              </a:rPr>
              <a:t>” </a:t>
            </a:r>
            <a:r>
              <a:rPr kumimoji="1" lang="ja-JP" altLang="en-US" b="1" dirty="0">
                <a:highlight>
                  <a:srgbClr val="ED7D31"/>
                </a:highlight>
              </a:rPr>
              <a:t>ということです</a:t>
            </a:r>
            <a:r>
              <a:rPr kumimoji="1" lang="en-US" altLang="ja-JP" b="1" dirty="0">
                <a:highlight>
                  <a:srgbClr val="ED7D31"/>
                </a:highlight>
              </a:rPr>
              <a:t>.</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r>
              <a:rPr kumimoji="1" lang="en-US" altLang="ja-JP" b="0" dirty="0">
                <a:highlight>
                  <a:srgbClr val="ED7D31"/>
                </a:highlight>
              </a:rPr>
              <a:t>1</a:t>
            </a:r>
            <a:r>
              <a:rPr kumimoji="1" lang="ja-JP" altLang="en-US" b="0" dirty="0">
                <a:highlight>
                  <a:srgbClr val="ED7D31"/>
                </a:highlight>
              </a:rPr>
              <a:t>つのセリフを入力したときに</a:t>
            </a:r>
            <a:r>
              <a:rPr kumimoji="1" lang="en-US" altLang="ja-JP" b="0" dirty="0">
                <a:highlight>
                  <a:srgbClr val="ED7D31"/>
                </a:highlight>
              </a:rPr>
              <a:t>1</a:t>
            </a:r>
            <a:r>
              <a:rPr kumimoji="1" lang="ja-JP" altLang="en-US" b="0" dirty="0">
                <a:highlight>
                  <a:srgbClr val="ED7D31"/>
                </a:highlight>
              </a:rPr>
              <a:t>つの感情ラベルを出力します</a:t>
            </a:r>
            <a:r>
              <a:rPr kumimoji="1" lang="en-US" altLang="ja-JP" b="0" dirty="0">
                <a:highlight>
                  <a:srgbClr val="ED7D31"/>
                </a:highlight>
              </a:rPr>
              <a:t>.</a:t>
            </a:r>
          </a:p>
          <a:p>
            <a:r>
              <a:rPr kumimoji="1" lang="ja-JP" altLang="en-US" b="0" dirty="0">
                <a:highlight>
                  <a:srgbClr val="ED7D31"/>
                </a:highlight>
              </a:rPr>
              <a:t>これを</a:t>
            </a:r>
            <a:r>
              <a:rPr kumimoji="1" lang="en-US" altLang="ja-JP" b="0" dirty="0">
                <a:highlight>
                  <a:srgbClr val="ED7D31"/>
                </a:highlight>
              </a:rPr>
              <a:t>3</a:t>
            </a:r>
            <a:r>
              <a:rPr kumimoji="1" lang="ja-JP" altLang="en-US" b="0" dirty="0">
                <a:highlight>
                  <a:srgbClr val="ED7D31"/>
                </a:highlight>
              </a:rPr>
              <a:t>層の多層パーセプトロン</a:t>
            </a:r>
            <a:r>
              <a:rPr kumimoji="1" lang="en-US" altLang="ja-JP" b="0" dirty="0">
                <a:highlight>
                  <a:srgbClr val="ED7D31"/>
                </a:highlight>
              </a:rPr>
              <a:t>, SVM, </a:t>
            </a:r>
            <a:r>
              <a:rPr kumimoji="1" lang="en-US" altLang="ja-JP" b="0" dirty="0" err="1">
                <a:highlight>
                  <a:srgbClr val="ED7D31"/>
                </a:highlight>
              </a:rPr>
              <a:t>RandomForest</a:t>
            </a:r>
            <a:r>
              <a:rPr kumimoji="1" lang="ja-JP" altLang="en-US" b="0" dirty="0">
                <a:highlight>
                  <a:srgbClr val="ED7D31"/>
                </a:highlight>
              </a:rPr>
              <a:t>によって比較しました</a:t>
            </a:r>
            <a:r>
              <a:rPr kumimoji="1" lang="en-US" altLang="ja-JP" b="0" dirty="0">
                <a:highlight>
                  <a:srgbClr val="ED7D31"/>
                </a:highlight>
              </a:rPr>
              <a:t>.</a:t>
            </a:r>
          </a:p>
          <a:p>
            <a:r>
              <a:rPr kumimoji="1" lang="ja-JP" altLang="en-US" b="0" dirty="0">
                <a:highlight>
                  <a:srgbClr val="ED7D31"/>
                </a:highlight>
              </a:rPr>
              <a:t>入力の次元は</a:t>
            </a:r>
            <a:r>
              <a:rPr kumimoji="1" lang="en-US" altLang="ja-JP" dirty="0">
                <a:highlight>
                  <a:srgbClr val="ED7D31"/>
                </a:highlight>
              </a:rPr>
              <a:t>(</a:t>
            </a:r>
            <a:r>
              <a:rPr kumimoji="1" lang="ja-JP" altLang="en-US" dirty="0">
                <a:highlight>
                  <a:srgbClr val="ED7D31"/>
                </a:highlight>
              </a:rPr>
              <a:t>バッチサイズ　</a:t>
            </a:r>
            <a:r>
              <a:rPr kumimoji="1" lang="en-US" altLang="ja-JP" dirty="0">
                <a:highlight>
                  <a:srgbClr val="ED7D31"/>
                </a:highlight>
              </a:rPr>
              <a:t>×</a:t>
            </a:r>
            <a:r>
              <a:rPr kumimoji="1" lang="ja-JP" altLang="en-US" dirty="0">
                <a:highlight>
                  <a:srgbClr val="ED7D31"/>
                </a:highlight>
              </a:rPr>
              <a:t>　</a:t>
            </a:r>
            <a:r>
              <a:rPr kumimoji="1" lang="en-US" altLang="ja-JP" dirty="0">
                <a:highlight>
                  <a:srgbClr val="ED7D31"/>
                </a:highlight>
              </a:rPr>
              <a:t>300)</a:t>
            </a:r>
            <a:r>
              <a:rPr kumimoji="1" lang="ja-JP" altLang="en-US" dirty="0">
                <a:highlight>
                  <a:srgbClr val="ED7D31"/>
                </a:highlight>
              </a:rPr>
              <a:t>となります</a:t>
            </a:r>
            <a:r>
              <a:rPr kumimoji="1" lang="en-US" altLang="ja-JP" dirty="0">
                <a:highlight>
                  <a:srgbClr val="ED7D31"/>
                </a:highlight>
              </a:rPr>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個を</a:t>
            </a:r>
            <a:r>
              <a:rPr kumimoji="1" lang="en-US" altLang="ja-JP" b="1" dirty="0"/>
              <a:t>1</a:t>
            </a:r>
            <a:r>
              <a:rPr kumimoji="1" lang="ja-JP" altLang="en-US" b="1" dirty="0"/>
              <a:t>文ずつ</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r>
              <a:rPr kumimoji="1" lang="ja-JP" altLang="en-US" dirty="0"/>
              <a:t>実験</a:t>
            </a:r>
            <a:r>
              <a:rPr kumimoji="1" lang="en-US" altLang="ja-JP" dirty="0"/>
              <a:t>1</a:t>
            </a:r>
            <a:r>
              <a:rPr kumimoji="1" lang="ja-JP" altLang="en-US" dirty="0"/>
              <a:t>と同じパラメータである多層パーセプトロンの前に</a:t>
            </a:r>
            <a:r>
              <a:rPr kumimoji="1" lang="en-US" altLang="ja-JP" dirty="0"/>
              <a:t>LSTM</a:t>
            </a:r>
            <a:r>
              <a:rPr kumimoji="1" lang="ja-JP" altLang="en-US" dirty="0"/>
              <a:t>を挟み</a:t>
            </a:r>
            <a:r>
              <a:rPr kumimoji="1" lang="en-US" altLang="ja-JP" dirty="0"/>
              <a:t>, </a:t>
            </a:r>
            <a:r>
              <a:rPr kumimoji="1" lang="ja-JP" altLang="en-US" dirty="0"/>
              <a:t>最後の隠れ層の出力 と 実験</a:t>
            </a:r>
            <a:r>
              <a:rPr kumimoji="1" lang="en-US" altLang="ja-JP" dirty="0"/>
              <a:t>1</a:t>
            </a:r>
            <a:r>
              <a:rPr kumimoji="1" lang="ja-JP" altLang="en-US" dirty="0"/>
              <a:t>での入力 の次元を合わせることで</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時系列を考慮した分散表現に変換できるのでは？という推測の下</a:t>
            </a:r>
            <a:r>
              <a:rPr kumimoji="1" lang="en-US" altLang="ja-JP" dirty="0"/>
              <a:t>, </a:t>
            </a:r>
            <a:r>
              <a:rPr kumimoji="1" lang="ja-JP" altLang="en-US" dirty="0"/>
              <a:t>実験を行いました</a:t>
            </a:r>
            <a:r>
              <a:rPr kumimoji="1" lang="en-US" altLang="ja-JP" dirty="0"/>
              <a:t>.</a:t>
            </a:r>
          </a:p>
          <a:p>
            <a:r>
              <a:rPr kumimoji="1" lang="ja-JP" altLang="en-US" dirty="0"/>
              <a:t>入力の次元は</a:t>
            </a:r>
            <a:r>
              <a:rPr kumimoji="1" lang="en-US" altLang="ja-JP" dirty="0"/>
              <a:t>(</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r>
              <a:rPr kumimoji="1" lang="ja-JP" altLang="en-US" dirty="0"/>
              <a:t>の</a:t>
            </a:r>
            <a:r>
              <a:rPr kumimoji="1" lang="en-US" altLang="ja-JP" dirty="0"/>
              <a:t>3</a:t>
            </a:r>
            <a:r>
              <a:rPr kumimoji="1" lang="ja-JP" altLang="en-US" dirty="0"/>
              <a:t>次元テンソルとなります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3312255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p>
          <a:p>
            <a:r>
              <a:rPr kumimoji="1" lang="ja-JP" altLang="en-US" b="1" dirty="0"/>
              <a:t>まず</a:t>
            </a:r>
            <a:r>
              <a:rPr kumimoji="1" lang="en-US" altLang="ja-JP" b="1" dirty="0"/>
              <a:t>, </a:t>
            </a:r>
            <a:r>
              <a:rPr kumimoji="1" lang="ja-JP" altLang="en-US" b="1" dirty="0"/>
              <a:t>時系列長が</a:t>
            </a:r>
            <a:r>
              <a:rPr kumimoji="1" lang="en-US" altLang="ja-JP" b="1" dirty="0"/>
              <a:t>2</a:t>
            </a:r>
            <a:r>
              <a:rPr kumimoji="1" lang="ja-JP" altLang="en-US" b="1" dirty="0"/>
              <a:t>の場合</a:t>
            </a:r>
            <a:r>
              <a:rPr kumimoji="1" lang="en-US" altLang="ja-JP" b="1" dirty="0"/>
              <a:t>, </a:t>
            </a:r>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その分散表現を零ベクトルとする</a:t>
            </a:r>
            <a:r>
              <a:rPr kumimoji="1" lang="en-US" altLang="ja-JP" b="0" dirty="0"/>
              <a:t>padding</a:t>
            </a:r>
            <a:r>
              <a:rPr kumimoji="1" lang="ja-JP" altLang="en-US" b="0" dirty="0"/>
              <a:t>トークンをおくことでこの問題を解決しました</a:t>
            </a:r>
            <a:r>
              <a:rPr kumimoji="1" lang="en-US" altLang="ja-JP" b="0" dirty="0"/>
              <a:t>.</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1</a:t>
            </a:r>
            <a:r>
              <a:rPr kumimoji="1" lang="ja-JP" altLang="en-US" b="0" dirty="0"/>
              <a:t>つの吹き出しの中を</a:t>
            </a:r>
            <a:r>
              <a:rPr kumimoji="1" lang="en-US" altLang="ja-JP" b="0" dirty="0"/>
              <a:t>1</a:t>
            </a:r>
            <a:r>
              <a:rPr kumimoji="1" lang="ja-JP" altLang="en-US" b="0" dirty="0"/>
              <a:t>文としています</a:t>
            </a:r>
            <a:r>
              <a:rPr kumimoji="1" lang="en-US" altLang="ja-JP" b="0" dirty="0"/>
              <a:t>.</a:t>
            </a:r>
          </a:p>
          <a:p>
            <a:endParaRPr kumimoji="1" lang="ja-JP" altLang="en-US"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4101480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同様にその一つ前のセリフを共に入力し</a:t>
            </a:r>
            <a:r>
              <a:rPr kumimoji="1" lang="en-US" altLang="ja-JP" dirty="0"/>
              <a:t>, </a:t>
            </a:r>
            <a:r>
              <a:rPr kumimoji="1" lang="ja-JP" altLang="en-US" dirty="0"/>
              <a:t>最後の隠れ層の出力のみを取り出します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720608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69058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時系列長が</a:t>
            </a:r>
            <a:r>
              <a:rPr kumimoji="1" lang="en-US" altLang="ja-JP" dirty="0"/>
              <a:t>3</a:t>
            </a:r>
            <a:r>
              <a:rPr kumimoji="1" lang="ja-JP" altLang="en-US" dirty="0"/>
              <a:t>の場合も同様です</a:t>
            </a:r>
            <a:r>
              <a:rPr kumimoji="1" lang="en-US" altLang="ja-JP" dirty="0"/>
              <a:t>.</a:t>
            </a:r>
          </a:p>
          <a:p>
            <a:r>
              <a:rPr kumimoji="1" lang="ja-JP" altLang="en-US" dirty="0"/>
              <a:t>各</a:t>
            </a:r>
            <a:r>
              <a:rPr kumimoji="1" lang="en-US" altLang="ja-JP" dirty="0"/>
              <a:t>4</a:t>
            </a:r>
            <a:r>
              <a:rPr kumimoji="1" lang="ja-JP" altLang="en-US" dirty="0"/>
              <a:t>コマの初めには</a:t>
            </a:r>
            <a:r>
              <a:rPr kumimoji="1" lang="en-US" altLang="ja-JP" dirty="0"/>
              <a:t>2</a:t>
            </a:r>
            <a:r>
              <a:rPr kumimoji="1" lang="ja-JP" altLang="en-US" dirty="0"/>
              <a:t>個のパディングが置かれます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以下同様です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97057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a:t>
            </a:r>
          </a:p>
          <a:p>
            <a:r>
              <a:rPr kumimoji="1" lang="ja-JP" altLang="en-US" dirty="0"/>
              <a:t>そこで</a:t>
            </a:r>
            <a:r>
              <a:rPr kumimoji="1" lang="en-US" altLang="ja-JP" dirty="0"/>
              <a:t>, </a:t>
            </a:r>
            <a:r>
              <a:rPr kumimoji="1" lang="ja-JP" altLang="en-US" dirty="0"/>
              <a:t>本実験では日本語</a:t>
            </a:r>
            <a:r>
              <a:rPr kumimoji="1" lang="en-US" altLang="ja-JP" dirty="0"/>
              <a:t>WordNet</a:t>
            </a:r>
            <a:r>
              <a:rPr kumimoji="1" lang="ja-JP" altLang="en-US" dirty="0"/>
              <a:t>のシソーラスを用いて</a:t>
            </a:r>
            <a:r>
              <a:rPr kumimoji="1" lang="en-US" altLang="ja-JP" dirty="0"/>
              <a:t>Data Augmentation</a:t>
            </a:r>
            <a:r>
              <a:rPr kumimoji="1" lang="ja-JP" altLang="en-US" dirty="0"/>
              <a:t>をしました</a:t>
            </a:r>
            <a:r>
              <a:rPr kumimoji="1" lang="en-US" altLang="ja-JP" dirty="0"/>
              <a:t>.</a:t>
            </a:r>
          </a:p>
          <a:p>
            <a:r>
              <a:rPr kumimoji="1" lang="ja-JP" altLang="en-US" dirty="0"/>
              <a:t>このように同時に変換するのは最大で</a:t>
            </a:r>
            <a:r>
              <a:rPr kumimoji="1" lang="en-US" altLang="ja-JP" dirty="0"/>
              <a:t>1</a:t>
            </a:r>
            <a:r>
              <a:rPr kumimoji="1" lang="ja-JP" altLang="en-US" dirty="0"/>
              <a:t>単語のみとしました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エポック数は</a:t>
            </a:r>
            <a:r>
              <a:rPr kumimoji="1" lang="en-US" altLang="ja-JP" dirty="0"/>
              <a:t>200, </a:t>
            </a:r>
            <a:r>
              <a:rPr kumimoji="1" lang="ja-JP" altLang="en-US" dirty="0"/>
              <a:t>バッチサイズは</a:t>
            </a:r>
            <a:r>
              <a:rPr kumimoji="1" lang="en-US" altLang="ja-JP" dirty="0"/>
              <a:t>16, </a:t>
            </a:r>
            <a:r>
              <a:rPr kumimoji="1" lang="ja-JP" altLang="en-US" dirty="0"/>
              <a:t>損失関数は</a:t>
            </a:r>
            <a:r>
              <a:rPr kumimoji="1" lang="en-US" altLang="ja-JP" dirty="0"/>
              <a:t>cross entropy loss</a:t>
            </a:r>
            <a:r>
              <a:rPr kumimoji="1" lang="ja-JP" altLang="en-US" dirty="0"/>
              <a:t>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p>
          <a:p>
            <a:r>
              <a:rPr kumimoji="1" lang="ja-JP" altLang="en-US" sz="1200" dirty="0"/>
              <a:t>多くのタッチにおいて</a:t>
            </a:r>
            <a:r>
              <a:rPr kumimoji="1" lang="en-US" altLang="ja-JP" sz="1200" dirty="0"/>
              <a:t>,</a:t>
            </a:r>
          </a:p>
          <a:p>
            <a:r>
              <a:rPr kumimoji="1" lang="ja-JP" altLang="en-US" sz="1200" dirty="0"/>
              <a:t>正例は負例に対してデータ数が非常に少ない不均衡データであることから</a:t>
            </a:r>
            <a:r>
              <a:rPr kumimoji="1" lang="en-US" altLang="ja-JP" sz="1200" dirty="0"/>
              <a:t>,</a:t>
            </a:r>
          </a:p>
          <a:p>
            <a:pPr marL="0" indent="0">
              <a:buFont typeface="Symbol" panose="05050102010706020507" pitchFamily="18" charset="2"/>
              <a:buNone/>
            </a:pPr>
            <a:r>
              <a:rPr kumimoji="1" lang="ja-JP" altLang="en-US" sz="1200" dirty="0"/>
              <a:t>訓練用データにおける各ラベルのデータ数の逆数をクラス重みとして設定しました</a:t>
            </a:r>
            <a:r>
              <a:rPr kumimoji="1" lang="en-US" altLang="ja-JP" sz="1200"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036242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タッチにおける平均を取った結果を示します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Recall, F</a:t>
            </a:r>
            <a:r>
              <a:rPr kumimoji="1" lang="ja-JP" altLang="en-US" dirty="0"/>
              <a:t>値は正例のもので</a:t>
            </a:r>
            <a:r>
              <a:rPr kumimoji="1" lang="en-US" altLang="ja-JP" dirty="0"/>
              <a:t>,</a:t>
            </a:r>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en-US" altLang="ja-JP" dirty="0"/>
              <a:t>accuracy</a:t>
            </a:r>
            <a:r>
              <a:rPr kumimoji="1" lang="ja-JP" altLang="en-US" dirty="0"/>
              <a:t>においてはベースラインを切りましたが</a:t>
            </a:r>
            <a:r>
              <a:rPr kumimoji="1" lang="en-US" altLang="ja-JP" dirty="0"/>
              <a:t>, Recall, F</a:t>
            </a:r>
            <a:r>
              <a:rPr kumimoji="1" lang="ja-JP" altLang="en-US" dirty="0"/>
              <a:t>値においてはどれもベースラインを超え</a:t>
            </a:r>
            <a:r>
              <a:rPr kumimoji="1" lang="en-US" altLang="ja-JP" dirty="0"/>
              <a:t>,</a:t>
            </a:r>
          </a:p>
          <a:p>
            <a:r>
              <a:rPr kumimoji="1" lang="en-US" altLang="ja-JP" dirty="0"/>
              <a:t>MLP</a:t>
            </a:r>
            <a:r>
              <a:rPr kumimoji="1" lang="ja-JP" altLang="en-US" dirty="0"/>
              <a:t>においては共に最大値を取りました</a:t>
            </a:r>
            <a:r>
              <a:rPr kumimoji="1" lang="en-US" altLang="ja-JP" dirty="0"/>
              <a:t>.</a:t>
            </a:r>
          </a:p>
          <a:p>
            <a:endParaRPr kumimoji="1" lang="en-US" altLang="ja-JP" dirty="0"/>
          </a:p>
          <a:p>
            <a:r>
              <a:rPr kumimoji="1" lang="en-US" altLang="ja-JP" dirty="0"/>
              <a:t>SVM, RF</a:t>
            </a:r>
            <a:r>
              <a:rPr kumimoji="1" lang="ja-JP" altLang="en-US" dirty="0"/>
              <a:t>では</a:t>
            </a:r>
            <a:r>
              <a:rPr kumimoji="1" lang="en-US" altLang="ja-JP" dirty="0"/>
              <a:t>Recall</a:t>
            </a:r>
            <a:r>
              <a:rPr kumimoji="1" lang="ja-JP" altLang="en-US" dirty="0"/>
              <a:t>が</a:t>
            </a:r>
            <a:r>
              <a:rPr kumimoji="1" lang="en-US" altLang="ja-JP" dirty="0"/>
              <a:t>0</a:t>
            </a:r>
            <a:r>
              <a:rPr kumimoji="1" lang="ja-JP" altLang="en-US" dirty="0"/>
              <a:t>だったタッチも多くあり</a:t>
            </a:r>
            <a:r>
              <a:rPr kumimoji="1" lang="en-US" altLang="ja-JP" dirty="0"/>
              <a:t>, </a:t>
            </a:r>
            <a:r>
              <a:rPr kumimoji="1" lang="ja-JP" altLang="en-US" dirty="0"/>
              <a:t>不均衡データにおける分類が上手くいかなかったことが分かりました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a:t>
            </a:r>
          </a:p>
          <a:p>
            <a:r>
              <a:rPr kumimoji="1" lang="ja-JP" altLang="en-US" dirty="0"/>
              <a:t>実験</a:t>
            </a:r>
            <a:r>
              <a:rPr kumimoji="1" lang="en-US" altLang="ja-JP" dirty="0"/>
              <a:t>1</a:t>
            </a:r>
            <a:r>
              <a:rPr kumimoji="1" lang="ja-JP" altLang="en-US" dirty="0"/>
              <a:t>に比べて大きく</a:t>
            </a:r>
            <a:r>
              <a:rPr kumimoji="1" lang="en-US" altLang="ja-JP" dirty="0"/>
              <a:t>accuracy</a:t>
            </a:r>
            <a:r>
              <a:rPr kumimoji="1" lang="ja-JP" altLang="en-US" dirty="0"/>
              <a:t>は下がったものの</a:t>
            </a:r>
            <a:r>
              <a:rPr kumimoji="1" lang="en-US" altLang="ja-JP" dirty="0"/>
              <a:t>,</a:t>
            </a:r>
          </a:p>
          <a:p>
            <a:r>
              <a:rPr kumimoji="1" lang="en-US" altLang="ja-JP" dirty="0"/>
              <a:t>Recall</a:t>
            </a:r>
            <a:r>
              <a:rPr kumimoji="1" lang="ja-JP" altLang="en-US" dirty="0"/>
              <a:t>は倍以上</a:t>
            </a:r>
            <a:endParaRPr kumimoji="1" lang="en-US" altLang="ja-JP" dirty="0"/>
          </a:p>
          <a:p>
            <a:r>
              <a:rPr kumimoji="1" lang="en-US" altLang="ja-JP" dirty="0"/>
              <a:t>F</a:t>
            </a:r>
            <a:r>
              <a:rPr kumimoji="1" lang="ja-JP" altLang="en-US" dirty="0"/>
              <a:t>値も若干の向上を見ることができ</a:t>
            </a:r>
            <a:r>
              <a:rPr kumimoji="1" lang="en-US" altLang="ja-JP" dirty="0"/>
              <a:t>,</a:t>
            </a:r>
          </a:p>
          <a:p>
            <a:r>
              <a:rPr kumimoji="1" lang="ja-JP" altLang="en-US" dirty="0"/>
              <a:t>時系列長が</a:t>
            </a:r>
            <a:r>
              <a:rPr kumimoji="1" lang="en-US" altLang="ja-JP" dirty="0"/>
              <a:t>6</a:t>
            </a:r>
            <a:r>
              <a:rPr kumimoji="1" lang="ja-JP" altLang="en-US" dirty="0"/>
              <a:t>の場合は</a:t>
            </a:r>
            <a:r>
              <a:rPr kumimoji="1" lang="en-US" altLang="ja-JP" dirty="0"/>
              <a:t>Recall, F</a:t>
            </a:r>
            <a:r>
              <a:rPr kumimoji="1" lang="ja-JP" altLang="en-US" dirty="0"/>
              <a:t>値共に最大値を取りました</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このことから時系列考慮の有用性を確認できました</a:t>
            </a:r>
            <a:r>
              <a:rPr kumimoji="1" lang="en-US" altLang="ja-JP" dirty="0"/>
              <a:t>.</a:t>
            </a:r>
          </a:p>
          <a:p>
            <a:endParaRPr kumimoji="1" lang="en-US" altLang="ja-JP" dirty="0"/>
          </a:p>
          <a:p>
            <a:r>
              <a:rPr kumimoji="1" lang="ja-JP" altLang="en-US" dirty="0"/>
              <a:t>しかし</a:t>
            </a:r>
            <a:r>
              <a:rPr kumimoji="1" lang="en-US" altLang="ja-JP" dirty="0"/>
              <a:t>, </a:t>
            </a:r>
            <a:r>
              <a:rPr kumimoji="1" lang="ja-JP" altLang="en-US" dirty="0"/>
              <a:t>本実験で用いたハイパーパラメータは恣意的なものであり</a:t>
            </a:r>
            <a:r>
              <a:rPr kumimoji="1" lang="en-US" altLang="ja-JP" dirty="0"/>
              <a:t>,</a:t>
            </a:r>
          </a:p>
          <a:p>
            <a:r>
              <a:rPr kumimoji="1" lang="ja-JP" altLang="en-US" dirty="0"/>
              <a:t>妥当性を考慮していません</a:t>
            </a:r>
            <a:r>
              <a:rPr kumimoji="1" lang="en-US" altLang="ja-JP" dirty="0"/>
              <a:t>.</a:t>
            </a:r>
          </a:p>
          <a:p>
            <a:r>
              <a:rPr kumimoji="1" lang="ja-JP" altLang="en-US" dirty="0"/>
              <a:t>よって</a:t>
            </a:r>
            <a:r>
              <a:rPr kumimoji="1" lang="en-US" altLang="ja-JP" dirty="0" err="1"/>
              <a:t>optuna</a:t>
            </a:r>
            <a:r>
              <a:rPr kumimoji="1" lang="ja-JP" altLang="en-US" dirty="0"/>
              <a:t>などを用いたハイパーパラメータのチューニングによって</a:t>
            </a:r>
            <a:r>
              <a:rPr kumimoji="1" lang="en-US" altLang="ja-JP" dirty="0"/>
              <a:t>,</a:t>
            </a:r>
          </a:p>
          <a:p>
            <a:r>
              <a:rPr kumimoji="1" lang="ja-JP" altLang="en-US" dirty="0"/>
              <a:t>最大性能同士の比較が可能になると思われます</a:t>
            </a:r>
            <a:r>
              <a:rPr kumimoji="1" lang="en-US" altLang="ja-JP" dirty="0"/>
              <a:t>.</a:t>
            </a:r>
          </a:p>
          <a:p>
            <a:endParaRPr kumimoji="1" lang="en-US" altLang="ja-JP" dirty="0"/>
          </a:p>
          <a:p>
            <a:r>
              <a:rPr kumimoji="1" lang="ja-JP" altLang="en-US" dirty="0"/>
              <a:t>また</a:t>
            </a:r>
            <a:r>
              <a:rPr kumimoji="1" lang="en-US" altLang="ja-JP" dirty="0"/>
              <a:t>, </a:t>
            </a:r>
            <a:r>
              <a:rPr kumimoji="1" lang="ja-JP" altLang="en-US" dirty="0"/>
              <a:t>漫画特有の文章表現が</a:t>
            </a:r>
            <a:r>
              <a:rPr kumimoji="1" lang="en-US" altLang="ja-JP" dirty="0"/>
              <a:t>Doc2Vec</a:t>
            </a:r>
            <a:r>
              <a:rPr kumimoji="1" lang="ja-JP" altLang="en-US" dirty="0"/>
              <a:t>で学習されていなかった可能性や </a:t>
            </a:r>
            <a:endParaRPr kumimoji="1" lang="en-US" altLang="ja-JP" dirty="0"/>
          </a:p>
          <a:p>
            <a:r>
              <a:rPr kumimoji="1" lang="en-US" altLang="ja-JP" dirty="0"/>
              <a:t>Data Augmentation </a:t>
            </a:r>
            <a:r>
              <a:rPr kumimoji="1" lang="ja-JP" altLang="en-US" dirty="0"/>
              <a:t>において</a:t>
            </a:r>
            <a:endParaRPr kumimoji="1" lang="en-US" altLang="ja-JP" dirty="0"/>
          </a:p>
          <a:p>
            <a:r>
              <a:rPr kumimoji="1" lang="ja-JP" altLang="en-US" dirty="0"/>
              <a:t>大きく意味が異なるものなどが生成されていたことが</a:t>
            </a:r>
            <a:endParaRPr kumimoji="1" lang="en-US" altLang="ja-JP" dirty="0"/>
          </a:p>
          <a:p>
            <a:r>
              <a:rPr kumimoji="1" lang="ja-JP" altLang="en-US" dirty="0"/>
              <a:t>精度が上がらなかった原因として考えられます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endParaRPr kumimoji="1" lang="en-US" altLang="ja-JP" dirty="0"/>
          </a:p>
          <a:p>
            <a:r>
              <a:rPr kumimoji="1" lang="en-US" altLang="ja-JP" dirty="0"/>
              <a:t>Doc2vec</a:t>
            </a:r>
            <a:r>
              <a:rPr kumimoji="1" lang="ja-JP" altLang="en-US" dirty="0"/>
              <a:t>で得た分散表現からセリフの感情推定を行いました</a:t>
            </a:r>
            <a:r>
              <a:rPr kumimoji="1" lang="en-US" altLang="ja-JP" dirty="0"/>
              <a:t>.</a:t>
            </a:r>
          </a:p>
          <a:p>
            <a:r>
              <a:rPr kumimoji="1" lang="ja-JP" altLang="en-US" dirty="0"/>
              <a:t>ベースラインを大きく上回る成果は出ませんでしたが</a:t>
            </a:r>
            <a:r>
              <a:rPr kumimoji="1" lang="en-US" altLang="ja-JP" dirty="0"/>
              <a:t>,</a:t>
            </a:r>
          </a:p>
          <a:p>
            <a:r>
              <a:rPr kumimoji="1" lang="ja-JP" altLang="en-US" dirty="0"/>
              <a:t>時系列を考慮することの有用性を確認できました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r>
              <a:rPr kumimoji="1" lang="en-US" altLang="ja-JP" dirty="0" err="1"/>
              <a:t>Optuna</a:t>
            </a:r>
            <a:r>
              <a:rPr kumimoji="1" lang="ja-JP" altLang="en-US" dirty="0"/>
              <a:t>を用いたハイパーパラメータのチューニング</a:t>
            </a:r>
            <a:endParaRPr kumimoji="1" lang="en-US" altLang="ja-JP" dirty="0"/>
          </a:p>
          <a:p>
            <a:r>
              <a:rPr kumimoji="1" lang="ja-JP" altLang="en-US" dirty="0"/>
              <a:t>漫画特有の文章表現の学習</a:t>
            </a:r>
            <a:endParaRPr kumimoji="1" lang="en-US" altLang="ja-JP" dirty="0"/>
          </a:p>
          <a:p>
            <a:r>
              <a:rPr kumimoji="1" lang="ja-JP" altLang="en-US" dirty="0"/>
              <a:t>形態素の品詞に基づいた</a:t>
            </a:r>
            <a:r>
              <a:rPr kumimoji="1" lang="en-US" altLang="ja-JP" dirty="0"/>
              <a:t>Data Augmentation</a:t>
            </a:r>
          </a:p>
          <a:p>
            <a:r>
              <a:rPr kumimoji="1" lang="ja-JP" altLang="en-US" dirty="0"/>
              <a:t>そして</a:t>
            </a:r>
            <a:r>
              <a:rPr kumimoji="1" lang="en-US" altLang="ja-JP" dirty="0"/>
              <a:t>,</a:t>
            </a:r>
          </a:p>
          <a:p>
            <a:r>
              <a:rPr kumimoji="1" lang="ja-JP" altLang="en-US" dirty="0"/>
              <a:t>マルチモーダルな手法の提案が挙げられます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音楽や小説などの創作物理解が注目されていますが</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本実験ではその中でも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43685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次にデータについての考察を述べます</a:t>
            </a:r>
            <a:r>
              <a:rPr kumimoji="1" lang="en-US" altLang="ja-JP" dirty="0"/>
              <a:t>.</a:t>
            </a:r>
          </a:p>
          <a:p>
            <a:r>
              <a:rPr kumimoji="1" lang="ja-JP" altLang="en-US" dirty="0"/>
              <a:t>この図は少年漫画タッチのオリジナルのセリフの分散表現について</a:t>
            </a:r>
            <a:r>
              <a:rPr kumimoji="1" lang="en-US" altLang="ja-JP" dirty="0"/>
              <a:t>,</a:t>
            </a:r>
          </a:p>
          <a:p>
            <a:r>
              <a:rPr kumimoji="1" lang="en-US" altLang="ja-JP" dirty="0"/>
              <a:t>T-</a:t>
            </a:r>
            <a:r>
              <a:rPr kumimoji="1" lang="en-US" altLang="ja-JP" dirty="0" err="1"/>
              <a:t>sne</a:t>
            </a:r>
            <a:r>
              <a:rPr kumimoji="1" lang="ja-JP" altLang="en-US" dirty="0"/>
              <a:t>を用いて</a:t>
            </a:r>
            <a:r>
              <a:rPr kumimoji="1" lang="en-US" altLang="ja-JP" dirty="0"/>
              <a:t>2</a:t>
            </a:r>
            <a:r>
              <a:rPr kumimoji="1" lang="ja-JP" altLang="en-US" dirty="0"/>
              <a:t>次元にマッピングしたもので</a:t>
            </a:r>
            <a:r>
              <a:rPr kumimoji="1" lang="en-US" altLang="ja-JP" dirty="0"/>
              <a:t>, </a:t>
            </a:r>
            <a:r>
              <a:rPr kumimoji="1" lang="ja-JP" altLang="en-US" dirty="0"/>
              <a:t>それぞれの軸は </a:t>
            </a:r>
            <a:r>
              <a:rPr kumimoji="1" lang="en-US" altLang="ja-JP" dirty="0"/>
              <a:t>T-</a:t>
            </a:r>
            <a:r>
              <a:rPr kumimoji="1" lang="en-US" altLang="ja-JP" dirty="0" err="1"/>
              <a:t>sne</a:t>
            </a:r>
            <a:r>
              <a:rPr kumimoji="1" lang="ja-JP" altLang="en-US" dirty="0"/>
              <a:t>によって求められた特徴量を表しています</a:t>
            </a:r>
            <a:r>
              <a:rPr kumimoji="1" lang="en-US" altLang="ja-JP" dirty="0"/>
              <a:t>.</a:t>
            </a:r>
          </a:p>
          <a:p>
            <a:r>
              <a:rPr kumimoji="1" lang="ja-JP" altLang="en-US" dirty="0"/>
              <a:t>喜楽ラベルのまとまりはいくつか見られますが</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2669872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明確な境界は見えませんでした</a:t>
            </a:r>
            <a:r>
              <a:rPr kumimoji="1" lang="en-US" altLang="ja-JP" dirty="0"/>
              <a:t>.</a:t>
            </a:r>
          </a:p>
          <a:p>
            <a:endParaRPr kumimoji="1" lang="en-US" altLang="ja-JP" dirty="0"/>
          </a:p>
          <a:p>
            <a:r>
              <a:rPr kumimoji="1" lang="ja-JP" altLang="en-US" dirty="0"/>
              <a:t>これは</a:t>
            </a:r>
            <a:r>
              <a:rPr kumimoji="1" lang="en-US" altLang="ja-JP" dirty="0"/>
              <a:t>, Doc2Vec</a:t>
            </a:r>
            <a:r>
              <a:rPr kumimoji="1" lang="ja-JP" altLang="en-US" dirty="0"/>
              <a:t>が文脈よりも出現単語に影響を受けて学習するという性質と</a:t>
            </a:r>
            <a:endParaRPr kumimoji="1" lang="en-US" altLang="ja-JP" dirty="0"/>
          </a:p>
          <a:p>
            <a:r>
              <a:rPr kumimoji="1" lang="ja-JP" altLang="en-US" dirty="0"/>
              <a:t>そもそも漫画特有の口語表現などが学習されていなかったことによるものだと考えられ</a:t>
            </a:r>
            <a:r>
              <a:rPr kumimoji="1" lang="en-US" altLang="ja-JP" dirty="0"/>
              <a:t>,</a:t>
            </a:r>
          </a:p>
          <a:p>
            <a:endParaRPr kumimoji="1" lang="en-US" altLang="ja-JP" dirty="0"/>
          </a:p>
          <a:p>
            <a:r>
              <a:rPr kumimoji="1" lang="en-US" altLang="ja-JP" dirty="0"/>
              <a:t>Manga109</a:t>
            </a:r>
            <a:r>
              <a:rPr kumimoji="1" lang="ja-JP" altLang="en-US" dirty="0"/>
              <a:t>のセリフの追加学習や</a:t>
            </a:r>
            <a:r>
              <a:rPr kumimoji="1" lang="en-US" altLang="ja-JP" dirty="0"/>
              <a:t>BERT</a:t>
            </a:r>
            <a:r>
              <a:rPr kumimoji="1" lang="ja-JP" altLang="en-US" dirty="0"/>
              <a:t>などの他の分散表現獲得手法の検討</a:t>
            </a:r>
            <a:r>
              <a:rPr kumimoji="1" lang="en-US" altLang="ja-JP" dirty="0"/>
              <a:t>, </a:t>
            </a:r>
            <a:r>
              <a:rPr kumimoji="1" lang="ja-JP" altLang="en-US" dirty="0"/>
              <a:t>比較が</a:t>
            </a:r>
            <a:endParaRPr kumimoji="1" lang="en-US" altLang="ja-JP" dirty="0"/>
          </a:p>
          <a:p>
            <a:r>
              <a:rPr kumimoji="1" lang="ja-JP" altLang="en-US" dirty="0"/>
              <a:t>必要であると推測できます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35280606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64</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65</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68</a:t>
            </a:fld>
            <a:endParaRPr kumimoji="1" lang="ja-JP" altLang="en-US"/>
          </a:p>
        </p:txBody>
      </p:sp>
    </p:spTree>
    <p:extLst>
      <p:ext uri="{BB962C8B-B14F-4D97-AF65-F5344CB8AC3E}">
        <p14:creationId xmlns:p14="http://schemas.microsoft.com/office/powerpoint/2010/main" val="1849350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マンガの理解</a:t>
            </a:r>
            <a:r>
              <a:rPr kumimoji="1" lang="en-US" altLang="ja-JP" dirty="0"/>
              <a:t>, </a:t>
            </a:r>
            <a:r>
              <a:rPr kumimoji="1" lang="ja-JP" altLang="en-US" dirty="0"/>
              <a:t>コミック工学に注目しました</a:t>
            </a:r>
            <a:r>
              <a:rPr kumimoji="1" lang="en-US" altLang="ja-JP" dirty="0"/>
              <a:t>.</a:t>
            </a:r>
          </a:p>
          <a:p>
            <a:r>
              <a:rPr kumimoji="1" lang="ja-JP" altLang="en-US" dirty="0"/>
              <a:t>コミック工学では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自然言語と画像から構成されるマルチモーダルなデータを扱います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自然言語処理による研究は少ないのが現状です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よって本実験では</a:t>
            </a:r>
            <a:r>
              <a:rPr kumimoji="1" lang="en-US" altLang="ja-JP" dirty="0"/>
              <a:t>, </a:t>
            </a:r>
            <a:r>
              <a:rPr kumimoji="1" lang="ja-JP" altLang="en-US" dirty="0"/>
              <a:t>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実験目的をコミックの内容理解とし</a:t>
            </a:r>
            <a:r>
              <a:rPr kumimoji="1" lang="en-US" altLang="ja-JP" dirty="0"/>
              <a:t>,</a:t>
            </a:r>
          </a:p>
          <a:p>
            <a:r>
              <a:rPr kumimoji="1" lang="ja-JP" altLang="en-US" dirty="0"/>
              <a:t>そのためのタスクとしてセリフの感情推定を設定しました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2020/7/1</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2020/7/1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2020/7/1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2020/7/1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2020/7/1</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2020/7/1</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ソフトウェアシステム研究グループ</a:t>
            </a:r>
            <a:endParaRPr kumimoji="1" lang="en-US" altLang="ja-JP" dirty="0"/>
          </a:p>
          <a:p>
            <a:pPr algn="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a:t>
            </a:r>
            <a:r>
              <a:rPr lang="en-US" altLang="ja-JP" sz="2400" dirty="0">
                <a:solidFill>
                  <a:schemeClr val="tx1">
                    <a:lumMod val="95000"/>
                  </a:schemeClr>
                </a:solidFill>
              </a:rPr>
              <a:t>109</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rmAutofit fontScale="90000"/>
          </a:bodyPr>
          <a:lstStyle/>
          <a:p>
            <a:r>
              <a:rPr lang="en-US" altLang="ja-JP" sz="4400" dirty="0">
                <a:solidFill>
                  <a:schemeClr val="tx1">
                    <a:lumMod val="95000"/>
                  </a:schemeClr>
                </a:solidFill>
              </a:rPr>
              <a:t>4 </a:t>
            </a:r>
            <a:r>
              <a:rPr lang="ja-JP" altLang="en-US" sz="4400" dirty="0">
                <a:solidFill>
                  <a:schemeClr val="tx1">
                    <a:lumMod val="95000"/>
                  </a:schemeClr>
                </a:solidFill>
              </a:rPr>
              <a:t>コマストーリーデータセット</a:t>
            </a:r>
            <a:endParaRPr lang="ja-JP" altLang="en-US" sz="405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224711"/>
          </a:xfrm>
        </p:spPr>
        <p:txBody>
          <a:bodyPr>
            <a:normAutofit fontScale="92500" lnSpcReduction="10000"/>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340637" y="5958969"/>
            <a:ext cx="3944923" cy="438582"/>
          </a:xfrm>
          <a:prstGeom prst="rect">
            <a:avLst/>
          </a:prstGeom>
          <a:noFill/>
        </p:spPr>
        <p:txBody>
          <a:bodyPr wrap="square" rtlCol="0">
            <a:spAutoFit/>
          </a:bodyPr>
          <a:lstStyle/>
          <a:p>
            <a:pPr algn="ctr"/>
            <a:r>
              <a:rPr lang="en-US" altLang="ja-JP" sz="750" dirty="0"/>
              <a:t>4</a:t>
            </a:r>
            <a:r>
              <a:rPr lang="ja-JP" altLang="en-US" sz="750" dirty="0"/>
              <a:t> コマ漫画ストーリーデータセット（創作者と人工知能</a:t>
            </a:r>
            <a:r>
              <a:rPr lang="en-US" altLang="ja-JP" sz="750" dirty="0"/>
              <a:t>: </a:t>
            </a:r>
            <a:r>
              <a:rPr lang="ja-JP" altLang="en-US" sz="750" dirty="0"/>
              <a:t>共作実現に向けた</a:t>
            </a:r>
            <a:endParaRPr lang="en-US" altLang="ja-JP" sz="750" dirty="0"/>
          </a:p>
          <a:p>
            <a:pPr algn="ctr"/>
            <a:r>
              <a:rPr lang="ja-JP" altLang="en-US" sz="750" dirty="0"/>
              <a:t>         創作過程とメタデータ付与 </a:t>
            </a:r>
            <a:r>
              <a:rPr lang="en-US" altLang="ja-JP" sz="750" dirty="0"/>
              <a:t>4</a:t>
            </a:r>
            <a:r>
              <a:rPr lang="ja-JP" altLang="en-US" sz="750" dirty="0"/>
              <a:t> コマ漫画ストーリーデータセット</a:t>
            </a:r>
            <a:r>
              <a:rPr lang="en-US" altLang="ja-JP" sz="750" dirty="0"/>
              <a:t>)</a:t>
            </a:r>
            <a:r>
              <a:rPr lang="ja-JP" altLang="en-US" sz="750" dirty="0"/>
              <a:t>     上野未貴</a:t>
            </a:r>
            <a:endParaRPr lang="en-US" altLang="ja-JP" sz="75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78605" cy="3972487"/>
            <a:chOff x="975613" y="779620"/>
            <a:chExt cx="7378605"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70810"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7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buNone/>
            </a:pPr>
            <a:r>
              <a:rPr lang="ja-JP" altLang="en-US" sz="2400" cap="none" dirty="0"/>
              <a:t>ニュートラル　喜楽　驚愕　恐怖　悲哀　憤怒　嫌悪</a:t>
            </a:r>
            <a:endParaRPr lang="en-US" altLang="ja-JP" sz="2400" cap="none" dirty="0"/>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ja-JP" altLang="en-US" sz="2400" cap="none" dirty="0">
                <a:solidFill>
                  <a:schemeClr val="tx1"/>
                </a:solidFill>
              </a:rPr>
              <a:t>各 </a:t>
            </a:r>
            <a:r>
              <a:rPr lang="en-US" altLang="ja-JP" sz="2400" cap="none" dirty="0">
                <a:solidFill>
                  <a:schemeClr val="tx1"/>
                </a:solidFill>
              </a:rPr>
              <a:t>10 </a:t>
            </a:r>
            <a:r>
              <a:rPr lang="ja-JP" altLang="en-US" sz="2400" cap="none" dirty="0">
                <a:solidFill>
                  <a:schemeClr val="tx1"/>
                </a:solidFill>
              </a:rPr>
              <a:t>話ずつ</a:t>
            </a:r>
            <a:endParaRPr lang="en-US" altLang="ja-JP" sz="2400" cap="none" dirty="0">
              <a:solidFill>
                <a:schemeClr val="tx1"/>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14</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事前学習済みモデルを他のタスクに転移学習することが容易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pPr algn="r"/>
            <a:r>
              <a:rPr lang="en" altLang="ja-JP" sz="1200" dirty="0"/>
              <a:t>Devlin, Jacob and Chang, Ming-Wei and Lee, Kenton and Toutanova, Kristina. </a:t>
            </a:r>
          </a:p>
          <a:p>
            <a:pPr algn="r"/>
            <a:r>
              <a:rPr lang="en" altLang="ja-JP" sz="1200" dirty="0"/>
              <a:t>BERT: Pre-training of Deep Bidirectional Transformers for Language Understanding. 2018.</a:t>
            </a:r>
            <a:endParaRPr kumimoji="1" lang="ja-JP" altLang="en-US" sz="1200"/>
          </a:p>
        </p:txBody>
      </p:sp>
    </p:spTree>
    <p:extLst>
      <p:ext uri="{BB962C8B-B14F-4D97-AF65-F5344CB8AC3E}">
        <p14:creationId xmlns:p14="http://schemas.microsoft.com/office/powerpoint/2010/main" val="3074481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15</a:t>
            </a:fld>
            <a:endParaRPr kumimoji="1" lang="ja-JP" altLang="en-US" dirty="0"/>
          </a:p>
        </p:txBody>
      </p:sp>
      <p:grpSp>
        <p:nvGrpSpPr>
          <p:cNvPr id="19" name="グループ化 18">
            <a:extLst>
              <a:ext uri="{FF2B5EF4-FFF2-40B4-BE49-F238E27FC236}">
                <a16:creationId xmlns:a16="http://schemas.microsoft.com/office/drawing/2014/main" id="{61C9BE0F-161D-438A-AFEE-A998E97DCCE7}"/>
              </a:ext>
            </a:extLst>
          </p:cNvPr>
          <p:cNvGrpSpPr/>
          <p:nvPr/>
        </p:nvGrpSpPr>
        <p:grpSpPr>
          <a:xfrm>
            <a:off x="430000" y="2274834"/>
            <a:ext cx="8284000" cy="2082037"/>
            <a:chOff x="430000" y="2274834"/>
            <a:chExt cx="8284000" cy="2082037"/>
          </a:xfrm>
        </p:grpSpPr>
        <p:grpSp>
          <p:nvGrpSpPr>
            <p:cNvPr id="16" name="グループ化 15">
              <a:extLst>
                <a:ext uri="{FF2B5EF4-FFF2-40B4-BE49-F238E27FC236}">
                  <a16:creationId xmlns:a16="http://schemas.microsoft.com/office/drawing/2014/main" id="{46495668-3EE1-478A-AE00-5E48BE9377BC}"/>
                </a:ext>
              </a:extLst>
            </p:cNvPr>
            <p:cNvGrpSpPr/>
            <p:nvPr/>
          </p:nvGrpSpPr>
          <p:grpSpPr>
            <a:xfrm>
              <a:off x="430000" y="2501128"/>
              <a:ext cx="8284000" cy="1855743"/>
              <a:chOff x="818347" y="2501128"/>
              <a:chExt cx="8284000" cy="1855743"/>
            </a:xfrm>
          </p:grpSpPr>
          <p:sp>
            <p:nvSpPr>
              <p:cNvPr id="8" name="テキスト ボックス 7">
                <a:extLst>
                  <a:ext uri="{FF2B5EF4-FFF2-40B4-BE49-F238E27FC236}">
                    <a16:creationId xmlns:a16="http://schemas.microsoft.com/office/drawing/2014/main" id="{EDD5044D-8245-4402-8FA2-FE985E2CC7DF}"/>
                  </a:ext>
                </a:extLst>
              </p:cNvPr>
              <p:cNvSpPr txBox="1"/>
              <p:nvPr/>
            </p:nvSpPr>
            <p:spPr>
              <a:xfrm>
                <a:off x="6229939" y="2644167"/>
                <a:ext cx="2872408" cy="1569660"/>
              </a:xfrm>
              <a:prstGeom prst="rect">
                <a:avLst/>
              </a:prstGeom>
              <a:noFill/>
            </p:spPr>
            <p:txBody>
              <a:bodyPr wrap="square" rtlCol="0">
                <a:spAutoFit/>
              </a:bodyPr>
              <a:lstStyle/>
              <a:p>
                <a:r>
                  <a:rPr kumimoji="1" lang="en-US" altLang="ja-JP" sz="1600" dirty="0">
                    <a:solidFill>
                      <a:schemeClr val="bg1"/>
                    </a:solidFill>
                  </a:rPr>
                  <a:t>('monochrome', 0.83), </a:t>
                </a:r>
              </a:p>
              <a:p>
                <a:r>
                  <a:rPr kumimoji="1" lang="en-US" altLang="ja-JP" sz="1600" dirty="0">
                    <a:solidFill>
                      <a:schemeClr val="bg1"/>
                    </a:solidFill>
                  </a:rPr>
                  <a:t>('1girl', 0.72),</a:t>
                </a:r>
              </a:p>
              <a:p>
                <a:r>
                  <a:rPr kumimoji="1" lang="en-US" altLang="ja-JP" sz="1600" dirty="0">
                    <a:solidFill>
                      <a:schemeClr val="bg1"/>
                    </a:solidFill>
                  </a:rPr>
                  <a:t>('1boy', 0.54), </a:t>
                </a:r>
              </a:p>
              <a:p>
                <a:r>
                  <a:rPr kumimoji="1" lang="en-US" altLang="ja-JP" sz="1600" dirty="0">
                    <a:solidFill>
                      <a:schemeClr val="bg1"/>
                    </a:solidFill>
                  </a:rPr>
                  <a:t>('glasses', 0.44), </a:t>
                </a:r>
              </a:p>
              <a:p>
                <a:r>
                  <a:rPr kumimoji="1" lang="en-US" altLang="ja-JP" sz="1600" dirty="0">
                    <a:solidFill>
                      <a:schemeClr val="bg1"/>
                    </a:solidFill>
                  </a:rPr>
                  <a:t>('short hair', 0.41), </a:t>
                </a:r>
              </a:p>
              <a:p>
                <a:r>
                  <a:rPr kumimoji="1" lang="en-US" altLang="ja-JP" sz="1600" dirty="0">
                    <a:solidFill>
                      <a:schemeClr val="bg1"/>
                    </a:solidFill>
                  </a:rPr>
                  <a:t>('</a:t>
                </a:r>
                <a:r>
                  <a:rPr kumimoji="1" lang="en-US" altLang="ja-JP" sz="1600" dirty="0" err="1">
                    <a:solidFill>
                      <a:schemeClr val="bg1"/>
                    </a:solidFill>
                  </a:rPr>
                  <a:t>japanese</a:t>
                </a:r>
                <a:r>
                  <a:rPr kumimoji="1" lang="en-US" altLang="ja-JP" sz="1600" dirty="0">
                    <a:solidFill>
                      <a:schemeClr val="bg1"/>
                    </a:solidFill>
                  </a:rPr>
                  <a:t> clothes’, 0.31)…</a:t>
                </a:r>
                <a:endParaRPr kumimoji="1" lang="ja-JP" altLang="en-US" sz="1600" dirty="0">
                  <a:solidFill>
                    <a:schemeClr val="bg1"/>
                  </a:solidFill>
                </a:endParaRPr>
              </a:p>
            </p:txBody>
          </p:sp>
          <p:pic>
            <p:nvPicPr>
              <p:cNvPr id="10" name="図 9">
                <a:extLst>
                  <a:ext uri="{FF2B5EF4-FFF2-40B4-BE49-F238E27FC236}">
                    <a16:creationId xmlns:a16="http://schemas.microsoft.com/office/drawing/2014/main" id="{706EC146-AF1D-4792-9FA1-B2556D2E8509}"/>
                  </a:ext>
                </a:extLst>
              </p:cNvPr>
              <p:cNvPicPr>
                <a:picLocks noChangeAspect="1"/>
              </p:cNvPicPr>
              <p:nvPr/>
            </p:nvPicPr>
            <p:blipFill rotWithShape="1">
              <a:blip r:embed="rId2">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13" name="矢印: 右 12">
                <a:extLst>
                  <a:ext uri="{FF2B5EF4-FFF2-40B4-BE49-F238E27FC236}">
                    <a16:creationId xmlns:a16="http://schemas.microsoft.com/office/drawing/2014/main" id="{94C7F3EC-BF7E-4258-B1D2-3A6C215BD678}"/>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865CF8B4-BFB3-48EA-9750-863DB2825F60}"/>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15" name="矢印: 右 14">
                <a:extLst>
                  <a:ext uri="{FF2B5EF4-FFF2-40B4-BE49-F238E27FC236}">
                    <a16:creationId xmlns:a16="http://schemas.microsoft.com/office/drawing/2014/main" id="{5A21A02A-2622-4AA7-905A-BDDBEEA26299}"/>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8AE120B8-A103-4DA8-B908-1CA8C34373F1}"/>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solidFill>
                    <a:schemeClr val="bg1"/>
                  </a:solidFill>
                </a:rPr>
                <a:t>タグ予測</a:t>
              </a:r>
            </a:p>
          </p:txBody>
        </p:sp>
        <p:sp>
          <p:nvSpPr>
            <p:cNvPr id="18" name="テキスト ボックス 17">
              <a:extLst>
                <a:ext uri="{FF2B5EF4-FFF2-40B4-BE49-F238E27FC236}">
                  <a16:creationId xmlns:a16="http://schemas.microsoft.com/office/drawing/2014/main" id="{1437D210-ED27-4F13-B35C-F4CAF9686973}"/>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solidFill>
                    <a:schemeClr val="bg1"/>
                  </a:solidFill>
                </a:rPr>
                <a:t>dim : 4096</a:t>
              </a:r>
              <a:endParaRPr kumimoji="1" lang="ja-JP" altLang="en-US" dirty="0">
                <a:solidFill>
                  <a:schemeClr val="bg1"/>
                </a:solidFill>
              </a:endParaRPr>
            </a:p>
          </p:txBody>
        </p:sp>
      </p:grpSp>
    </p:spTree>
    <p:extLst>
      <p:ext uri="{BB962C8B-B14F-4D97-AF65-F5344CB8AC3E}">
        <p14:creationId xmlns:p14="http://schemas.microsoft.com/office/powerpoint/2010/main" val="34953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D6DD158D-FE75-461B-92A7-481A6F71985B}"/>
              </a:ext>
            </a:extLst>
          </p:cNvPr>
          <p:cNvSpPr/>
          <p:nvPr/>
        </p:nvSpPr>
        <p:spPr>
          <a:xfrm>
            <a:off x="818346" y="2410031"/>
            <a:ext cx="2735036" cy="18977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コンテンツ プレースホルダー 5">
            <a:extLst>
              <a:ext uri="{FF2B5EF4-FFF2-40B4-BE49-F238E27FC236}">
                <a16:creationId xmlns:a16="http://schemas.microsoft.com/office/drawing/2014/main" id="{06ABD4E1-2FAF-4DC1-B222-3F8F754E43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347" y="2410031"/>
            <a:ext cx="2735036" cy="1897780"/>
          </a:xfr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16</a:t>
            </a:fld>
            <a:endParaRPr kumimoji="1" lang="ja-JP" altLang="en-US" dirty="0"/>
          </a:p>
        </p:txBody>
      </p:sp>
      <p:sp>
        <p:nvSpPr>
          <p:cNvPr id="8" name="テキスト ボックス 7">
            <a:extLst>
              <a:ext uri="{FF2B5EF4-FFF2-40B4-BE49-F238E27FC236}">
                <a16:creationId xmlns:a16="http://schemas.microsoft.com/office/drawing/2014/main" id="{EDD5044D-8245-4402-8FA2-FE985E2CC7DF}"/>
              </a:ext>
            </a:extLst>
          </p:cNvPr>
          <p:cNvSpPr txBox="1"/>
          <p:nvPr/>
        </p:nvSpPr>
        <p:spPr>
          <a:xfrm>
            <a:off x="3796748" y="2574235"/>
            <a:ext cx="4528905" cy="1754326"/>
          </a:xfrm>
          <a:prstGeom prst="rect">
            <a:avLst/>
          </a:prstGeom>
          <a:noFill/>
        </p:spPr>
        <p:txBody>
          <a:bodyPr wrap="square" rtlCol="0">
            <a:spAutoFit/>
          </a:bodyPr>
          <a:lstStyle/>
          <a:p>
            <a:r>
              <a:rPr kumimoji="1" lang="en-US" altLang="ja-JP" dirty="0"/>
              <a:t>('monochrome', 0.8345), </a:t>
            </a:r>
          </a:p>
          <a:p>
            <a:r>
              <a:rPr kumimoji="1" lang="en-US" altLang="ja-JP" dirty="0"/>
              <a:t>('1girl', 0.7218),</a:t>
            </a:r>
          </a:p>
          <a:p>
            <a:r>
              <a:rPr kumimoji="1" lang="en-US" altLang="ja-JP" dirty="0"/>
              <a:t>('1boy', 0.5427), </a:t>
            </a:r>
          </a:p>
          <a:p>
            <a:r>
              <a:rPr kumimoji="1" lang="en-US" altLang="ja-JP" dirty="0"/>
              <a:t>('glasses', 0.4438), </a:t>
            </a:r>
          </a:p>
          <a:p>
            <a:r>
              <a:rPr kumimoji="1" lang="en-US" altLang="ja-JP" dirty="0"/>
              <a:t>('short hair', 0.4149), </a:t>
            </a:r>
          </a:p>
          <a:p>
            <a:r>
              <a:rPr kumimoji="1" lang="en-US" altLang="ja-JP" dirty="0"/>
              <a:t>('</a:t>
            </a:r>
            <a:r>
              <a:rPr kumimoji="1" lang="en-US" altLang="ja-JP" dirty="0" err="1"/>
              <a:t>japanese</a:t>
            </a:r>
            <a:r>
              <a:rPr kumimoji="1" lang="en-US" altLang="ja-JP" dirty="0"/>
              <a:t> clothes’, 0.3128)</a:t>
            </a:r>
            <a:endParaRPr kumimoji="1" lang="ja-JP" altLang="en-US" dirty="0"/>
          </a:p>
        </p:txBody>
      </p:sp>
    </p:spTree>
    <p:extLst>
      <p:ext uri="{BB962C8B-B14F-4D97-AF65-F5344CB8AC3E}">
        <p14:creationId xmlns:p14="http://schemas.microsoft.com/office/powerpoint/2010/main" val="292882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実験手順</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5"/>
            <a:ext cx="7429499" cy="1337917"/>
          </a:xfrm>
        </p:spPr>
        <p:txBody>
          <a:bodyPr anchor="t">
            <a:normAutofit/>
          </a:bodyPr>
          <a:lstStyle/>
          <a:p>
            <a:pPr marL="0" indent="0">
              <a:buNone/>
            </a:pPr>
            <a:r>
              <a:rPr lang="en-US" altLang="ja-JP" sz="2100" b="1" dirty="0">
                <a:solidFill>
                  <a:schemeClr val="tx1">
                    <a:lumMod val="95000"/>
                  </a:schemeClr>
                </a:solidFill>
              </a:rPr>
              <a:t>D</a:t>
            </a:r>
            <a:r>
              <a:rPr lang="en-US" altLang="ja-JP" sz="2100" b="1" cap="none" dirty="0">
                <a:solidFill>
                  <a:schemeClr val="tx1">
                    <a:lumMod val="95000"/>
                  </a:schemeClr>
                </a:solidFill>
              </a:rPr>
              <a:t>oc2Vec </a:t>
            </a:r>
            <a:r>
              <a:rPr lang="ja-JP" altLang="en-US" sz="2100" dirty="0">
                <a:solidFill>
                  <a:schemeClr val="tx1">
                    <a:lumMod val="95000"/>
                  </a:schemeClr>
                </a:solidFill>
              </a:rPr>
              <a:t>で得たセリフの分散表現を用いた</a:t>
            </a:r>
            <a:r>
              <a:rPr lang="ja-JP" altLang="en-US" sz="2100" dirty="0"/>
              <a:t>感情推定</a:t>
            </a:r>
            <a:endParaRPr lang="en-US" altLang="ja-JP" sz="2100" dirty="0"/>
          </a:p>
          <a:p>
            <a:pPr marL="0" indent="0">
              <a:buNone/>
            </a:pPr>
            <a:r>
              <a:rPr lang="ja-JP" altLang="en-US" sz="2100" dirty="0">
                <a:solidFill>
                  <a:schemeClr val="tx1">
                    <a:lumMod val="95000"/>
                  </a:schemeClr>
                </a:solidFill>
              </a:rPr>
              <a:t>正例クラス：</a:t>
            </a:r>
            <a:r>
              <a:rPr lang="ja-JP" altLang="en-US" sz="2000" dirty="0">
                <a:solidFill>
                  <a:schemeClr val="accent6">
                    <a:lumMod val="40000"/>
                    <a:lumOff val="60000"/>
                  </a:schemeClr>
                </a:solidFill>
              </a:rPr>
              <a:t>喜楽</a:t>
            </a:r>
            <a:r>
              <a:rPr lang="ja-JP" altLang="en-US" sz="2100" dirty="0">
                <a:solidFill>
                  <a:schemeClr val="tx1">
                    <a:lumMod val="95000"/>
                  </a:schemeClr>
                </a:solidFill>
              </a:rPr>
              <a:t>　負例クラス：</a:t>
            </a:r>
            <a:r>
              <a:rPr lang="ja-JP" altLang="en-US" sz="2100" dirty="0">
                <a:solidFill>
                  <a:schemeClr val="accent4">
                    <a:lumMod val="40000"/>
                    <a:lumOff val="60000"/>
                  </a:schemeClr>
                </a:solidFill>
              </a:rPr>
              <a:t>その他</a:t>
            </a:r>
            <a:r>
              <a:rPr lang="ja-JP" altLang="en-US" sz="2100" dirty="0">
                <a:solidFill>
                  <a:schemeClr val="tx1">
                    <a:lumMod val="95000"/>
                  </a:schemeClr>
                </a:solidFill>
              </a:rPr>
              <a:t>　の </a:t>
            </a:r>
            <a:r>
              <a:rPr lang="en-US" altLang="ja-JP" sz="2100" dirty="0">
                <a:solidFill>
                  <a:schemeClr val="tx1">
                    <a:lumMod val="95000"/>
                  </a:schemeClr>
                </a:solidFill>
              </a:rPr>
              <a:t>2 </a:t>
            </a:r>
            <a:r>
              <a:rPr lang="ja-JP" altLang="en-US" sz="2100" dirty="0">
                <a:solidFill>
                  <a:schemeClr val="tx1">
                    <a:lumMod val="95000"/>
                  </a:schemeClr>
                </a:solidFill>
              </a:rPr>
              <a:t>クラス分類</a:t>
            </a:r>
            <a:endParaRPr lang="en-US" altLang="ja-JP" sz="21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grpSp>
        <p:nvGrpSpPr>
          <p:cNvPr id="11" name="グループ化 10">
            <a:extLst>
              <a:ext uri="{FF2B5EF4-FFF2-40B4-BE49-F238E27FC236}">
                <a16:creationId xmlns:a16="http://schemas.microsoft.com/office/drawing/2014/main" id="{96AB1BBE-7C60-4ADD-B052-C64DEF2DD218}"/>
              </a:ext>
            </a:extLst>
          </p:cNvPr>
          <p:cNvGrpSpPr/>
          <p:nvPr/>
        </p:nvGrpSpPr>
        <p:grpSpPr>
          <a:xfrm>
            <a:off x="305779" y="3561906"/>
            <a:ext cx="8609860" cy="2087660"/>
            <a:chOff x="721352" y="4232012"/>
            <a:chExt cx="10527305" cy="1974548"/>
          </a:xfrm>
        </p:grpSpPr>
        <p:sp>
          <p:nvSpPr>
            <p:cNvPr id="4" name="テキスト ボックス 3">
              <a:extLst>
                <a:ext uri="{FF2B5EF4-FFF2-40B4-BE49-F238E27FC236}">
                  <a16:creationId xmlns:a16="http://schemas.microsoft.com/office/drawing/2014/main" id="{82B85E89-2728-4FE6-9256-FA209B14212C}"/>
                </a:ext>
              </a:extLst>
            </p:cNvPr>
            <p:cNvSpPr txBox="1"/>
            <p:nvPr/>
          </p:nvSpPr>
          <p:spPr>
            <a:xfrm>
              <a:off x="1497490" y="4243526"/>
              <a:ext cx="1301376" cy="349321"/>
            </a:xfrm>
            <a:prstGeom prst="rect">
              <a:avLst/>
            </a:prstGeom>
            <a:noFill/>
          </p:spPr>
          <p:txBody>
            <a:bodyPr wrap="square" rtlCol="0">
              <a:spAutoFit/>
            </a:bodyPr>
            <a:lstStyle/>
            <a:p>
              <a:pPr algn="ctr"/>
              <a:r>
                <a:rPr kumimoji="1" lang="en-US" altLang="ja-JP" dirty="0"/>
                <a:t>[</a:t>
              </a:r>
              <a:r>
                <a:rPr kumimoji="1" lang="ja-JP" altLang="en-US" dirty="0"/>
                <a:t>セリフ</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0C3C843D-1008-416C-8A60-5662A0A8EB8C}"/>
                </a:ext>
              </a:extLst>
            </p:cNvPr>
            <p:cNvSpPr txBox="1"/>
            <p:nvPr/>
          </p:nvSpPr>
          <p:spPr>
            <a:xfrm>
              <a:off x="721352" y="4595223"/>
              <a:ext cx="2853653" cy="807805"/>
            </a:xfrm>
            <a:prstGeom prst="rect">
              <a:avLst/>
            </a:prstGeom>
            <a:noFill/>
          </p:spPr>
          <p:txBody>
            <a:bodyPr wrap="square" rtlCol="0">
              <a:spAutoFit/>
            </a:bodyPr>
            <a:lstStyle/>
            <a:p>
              <a:pPr algn="ctr"/>
              <a:r>
                <a:rPr lang="en-US" altLang="ja-JP" dirty="0"/>
                <a:t>B</a:t>
              </a:r>
              <a:r>
                <a:rPr lang="ja-JP" altLang="en-US" dirty="0"/>
                <a:t>さんはいつも</a:t>
              </a:r>
              <a:endParaRPr lang="en-US" altLang="ja-JP" dirty="0"/>
            </a:p>
            <a:p>
              <a:pPr algn="ctr"/>
              <a:r>
                <a:rPr lang="ja-JP" altLang="en-US" dirty="0"/>
                <a:t>優しいな </a:t>
              </a:r>
              <a:endParaRPr kumimoji="1" lang="ja-JP" altLang="en-US" dirty="0"/>
            </a:p>
            <a:p>
              <a:pPr algn="ctr"/>
              <a:endParaRPr kumimoji="1" lang="ja-JP" altLang="en-US" sz="1400" dirty="0"/>
            </a:p>
          </p:txBody>
        </p:sp>
        <p:sp>
          <p:nvSpPr>
            <p:cNvPr id="6" name="正方形/長方形 5">
              <a:extLst>
                <a:ext uri="{FF2B5EF4-FFF2-40B4-BE49-F238E27FC236}">
                  <a16:creationId xmlns:a16="http://schemas.microsoft.com/office/drawing/2014/main" id="{5B6AFAAF-F614-44C2-9B89-639866291100}"/>
                </a:ext>
              </a:extLst>
            </p:cNvPr>
            <p:cNvSpPr/>
            <p:nvPr/>
          </p:nvSpPr>
          <p:spPr>
            <a:xfrm>
              <a:off x="3690784" y="4597647"/>
              <a:ext cx="3681268" cy="349321"/>
            </a:xfrm>
            <a:prstGeom prst="rect">
              <a:avLst/>
            </a:prstGeom>
          </p:spPr>
          <p:txBody>
            <a:bodyPr wrap="none">
              <a:spAutoFit/>
            </a:bodyPr>
            <a:lstStyle/>
            <a:p>
              <a:pPr algn="ctr"/>
              <a:r>
                <a:rPr lang="en-US" altLang="ja-JP" dirty="0"/>
                <a:t>B </a:t>
              </a:r>
              <a:r>
                <a:rPr lang="ja-JP" altLang="en-US" dirty="0"/>
                <a:t>さん は いつも 優しい な </a:t>
              </a:r>
              <a:endParaRPr kumimoji="1" lang="ja-JP" altLang="en-US" dirty="0"/>
            </a:p>
          </p:txBody>
        </p:sp>
        <p:sp>
          <p:nvSpPr>
            <p:cNvPr id="7" name="テキスト ボックス 6">
              <a:extLst>
                <a:ext uri="{FF2B5EF4-FFF2-40B4-BE49-F238E27FC236}">
                  <a16:creationId xmlns:a16="http://schemas.microsoft.com/office/drawing/2014/main" id="{19EECB1D-B1C1-4AD9-AD33-C04BFA7FE1C7}"/>
                </a:ext>
              </a:extLst>
            </p:cNvPr>
            <p:cNvSpPr txBox="1"/>
            <p:nvPr/>
          </p:nvSpPr>
          <p:spPr>
            <a:xfrm>
              <a:off x="4591205" y="4243526"/>
              <a:ext cx="1880424" cy="349321"/>
            </a:xfrm>
            <a:prstGeom prst="rect">
              <a:avLst/>
            </a:prstGeom>
            <a:noFill/>
          </p:spPr>
          <p:txBody>
            <a:bodyPr wrap="square" rtlCol="0">
              <a:spAutoFit/>
            </a:bodyPr>
            <a:lstStyle/>
            <a:p>
              <a:pPr algn="ctr"/>
              <a:r>
                <a:rPr kumimoji="1" lang="en-US" altLang="ja-JP" dirty="0"/>
                <a:t>[</a:t>
              </a:r>
              <a:r>
                <a:rPr kumimoji="1" lang="ja-JP" altLang="en-US" dirty="0"/>
                <a:t>分かち書き</a:t>
              </a:r>
              <a:r>
                <a:rPr kumimoji="1" lang="en-US" altLang="ja-JP" dirty="0"/>
                <a:t>]</a:t>
              </a:r>
              <a:endParaRPr kumimoji="1" lang="ja-JP" altLang="en-US" dirty="0"/>
            </a:p>
          </p:txBody>
        </p:sp>
        <p:sp>
          <p:nvSpPr>
            <p:cNvPr id="8" name="矢印: 上カーブ 7">
              <a:extLst>
                <a:ext uri="{FF2B5EF4-FFF2-40B4-BE49-F238E27FC236}">
                  <a16:creationId xmlns:a16="http://schemas.microsoft.com/office/drawing/2014/main" id="{8A71F015-874F-4C68-B898-38A5EFB86504}"/>
                </a:ext>
              </a:extLst>
            </p:cNvPr>
            <p:cNvSpPr/>
            <p:nvPr/>
          </p:nvSpPr>
          <p:spPr>
            <a:xfrm>
              <a:off x="3270573" y="5131293"/>
              <a:ext cx="985421" cy="497228"/>
            </a:xfrm>
            <a:prstGeom prst="curvedUp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 name="矢印: 上カーブ 8">
              <a:extLst>
                <a:ext uri="{FF2B5EF4-FFF2-40B4-BE49-F238E27FC236}">
                  <a16:creationId xmlns:a16="http://schemas.microsoft.com/office/drawing/2014/main" id="{14145A8A-36C6-492B-8697-14FFB2D676B2}"/>
                </a:ext>
              </a:extLst>
            </p:cNvPr>
            <p:cNvSpPr/>
            <p:nvPr/>
          </p:nvSpPr>
          <p:spPr>
            <a:xfrm>
              <a:off x="7036799" y="5131293"/>
              <a:ext cx="985421" cy="497228"/>
            </a:xfrm>
            <a:prstGeom prst="curvedUp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0" name="テキスト ボックス 9">
              <a:extLst>
                <a:ext uri="{FF2B5EF4-FFF2-40B4-BE49-F238E27FC236}">
                  <a16:creationId xmlns:a16="http://schemas.microsoft.com/office/drawing/2014/main" id="{31741172-7C66-49D9-B3F6-AD9819E32FA8}"/>
                </a:ext>
              </a:extLst>
            </p:cNvPr>
            <p:cNvSpPr txBox="1"/>
            <p:nvPr/>
          </p:nvSpPr>
          <p:spPr>
            <a:xfrm>
              <a:off x="8462210" y="4232012"/>
              <a:ext cx="1634867" cy="349321"/>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sp>
          <p:nvSpPr>
            <p:cNvPr id="12" name="テキスト ボックス 11">
              <a:extLst>
                <a:ext uri="{FF2B5EF4-FFF2-40B4-BE49-F238E27FC236}">
                  <a16:creationId xmlns:a16="http://schemas.microsoft.com/office/drawing/2014/main" id="{FE95613A-DE4D-409A-A1A2-3A71C61EA3E0}"/>
                </a:ext>
              </a:extLst>
            </p:cNvPr>
            <p:cNvSpPr txBox="1"/>
            <p:nvPr/>
          </p:nvSpPr>
          <p:spPr>
            <a:xfrm>
              <a:off x="2705335" y="5769909"/>
              <a:ext cx="2115894" cy="436651"/>
            </a:xfrm>
            <a:prstGeom prst="rect">
              <a:avLst/>
            </a:prstGeom>
            <a:noFill/>
          </p:spPr>
          <p:txBody>
            <a:bodyPr wrap="square" rtlCol="0">
              <a:spAutoFit/>
            </a:bodyPr>
            <a:lstStyle/>
            <a:p>
              <a:pPr algn="ctr"/>
              <a:r>
                <a:rPr kumimoji="1" lang="en-US" altLang="ja-JP" sz="2400" dirty="0" err="1"/>
                <a:t>Juman</a:t>
              </a:r>
              <a:r>
                <a:rPr kumimoji="1" lang="en-US" altLang="ja-JP" sz="2400" dirty="0"/>
                <a:t>++</a:t>
              </a:r>
              <a:endParaRPr kumimoji="1" lang="ja-JP" altLang="en-US" sz="2400" dirty="0"/>
            </a:p>
          </p:txBody>
        </p:sp>
        <p:sp>
          <p:nvSpPr>
            <p:cNvPr id="13" name="テキスト ボックス 12">
              <a:extLst>
                <a:ext uri="{FF2B5EF4-FFF2-40B4-BE49-F238E27FC236}">
                  <a16:creationId xmlns:a16="http://schemas.microsoft.com/office/drawing/2014/main" id="{FAFB7EEA-B67F-45F6-87FA-FAEBCB41FE81}"/>
                </a:ext>
              </a:extLst>
            </p:cNvPr>
            <p:cNvSpPr txBox="1"/>
            <p:nvPr/>
          </p:nvSpPr>
          <p:spPr>
            <a:xfrm>
              <a:off x="6314104" y="5769909"/>
              <a:ext cx="2115894" cy="436651"/>
            </a:xfrm>
            <a:prstGeom prst="rect">
              <a:avLst/>
            </a:prstGeom>
            <a:noFill/>
          </p:spPr>
          <p:txBody>
            <a:bodyPr wrap="square" rtlCol="0">
              <a:spAutoFit/>
            </a:bodyPr>
            <a:lstStyle/>
            <a:p>
              <a:pPr algn="ctr"/>
              <a:r>
                <a:rPr kumimoji="1" lang="en-US" altLang="ja-JP" sz="2400" dirty="0"/>
                <a:t>Doc2Vec</a:t>
              </a:r>
              <a:endParaRPr kumimoji="1" lang="ja-JP" altLang="en-US" sz="2400" dirty="0"/>
            </a:p>
          </p:txBody>
        </p:sp>
        <p:sp>
          <p:nvSpPr>
            <p:cNvPr id="14" name="正方形/長方形 13">
              <a:extLst>
                <a:ext uri="{FF2B5EF4-FFF2-40B4-BE49-F238E27FC236}">
                  <a16:creationId xmlns:a16="http://schemas.microsoft.com/office/drawing/2014/main" id="{883259D5-B3EF-4BA6-A9D0-5974D1774624}"/>
                </a:ext>
              </a:extLst>
            </p:cNvPr>
            <p:cNvSpPr/>
            <p:nvPr/>
          </p:nvSpPr>
          <p:spPr>
            <a:xfrm>
              <a:off x="7310631" y="4612858"/>
              <a:ext cx="3938026" cy="349321"/>
            </a:xfrm>
            <a:prstGeom prst="rect">
              <a:avLst/>
            </a:prstGeom>
          </p:spPr>
          <p:txBody>
            <a:bodyPr wrap="none">
              <a:spAutoFit/>
            </a:bodyPr>
            <a:lstStyle/>
            <a:p>
              <a:pPr algn="ctr"/>
              <a:r>
                <a:rPr lang="en-US" altLang="ja-JP" dirty="0"/>
                <a:t>[0.0012, -0.0042, … , 0.0034]</a:t>
              </a:r>
              <a:endParaRPr kumimoji="1" lang="ja-JP" altLang="en-US" dirty="0"/>
            </a:p>
          </p:txBody>
        </p:sp>
        <p:sp>
          <p:nvSpPr>
            <p:cNvPr id="15" name="テキスト ボックス 14">
              <a:extLst>
                <a:ext uri="{FF2B5EF4-FFF2-40B4-BE49-F238E27FC236}">
                  <a16:creationId xmlns:a16="http://schemas.microsoft.com/office/drawing/2014/main" id="{700B69F9-849D-45F6-8E26-D43E4101F379}"/>
                </a:ext>
              </a:extLst>
            </p:cNvPr>
            <p:cNvSpPr txBox="1"/>
            <p:nvPr/>
          </p:nvSpPr>
          <p:spPr>
            <a:xfrm>
              <a:off x="9055287" y="5017673"/>
              <a:ext cx="1992125" cy="378432"/>
            </a:xfrm>
            <a:prstGeom prst="rect">
              <a:avLst/>
            </a:prstGeom>
            <a:noFill/>
          </p:spPr>
          <p:txBody>
            <a:bodyPr wrap="square" rtlCol="0">
              <a:spAutoFit/>
            </a:bodyPr>
            <a:lstStyle/>
            <a:p>
              <a:pPr algn="ctr"/>
              <a:r>
                <a:rPr kumimoji="1" lang="ja-JP" altLang="en-US" sz="2000" dirty="0"/>
                <a:t>次元数：</a:t>
              </a:r>
              <a:r>
                <a:rPr kumimoji="1" lang="en-US" altLang="ja-JP" sz="2000" dirty="0"/>
                <a:t>300</a:t>
              </a:r>
              <a:endParaRPr kumimoji="1" lang="ja-JP" altLang="en-US" sz="2000" dirty="0"/>
            </a:p>
          </p:txBody>
        </p:sp>
      </p:grpSp>
    </p:spTree>
    <p:extLst>
      <p:ext uri="{BB962C8B-B14F-4D97-AF65-F5344CB8AC3E}">
        <p14:creationId xmlns:p14="http://schemas.microsoft.com/office/powerpoint/2010/main" val="1711041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9144000" cy="4323476"/>
          </a:xfrm>
        </p:spPr>
        <p:txBody>
          <a:bodyPr anchor="t">
            <a:normAutofit/>
          </a:bodyPr>
          <a:lstStyle/>
          <a:p>
            <a:pPr marL="385754" indent="-385754">
              <a:buAutoNum type="arabicPeriod"/>
            </a:pPr>
            <a:r>
              <a:rPr lang="ja-JP" altLang="en-US" sz="2100" dirty="0">
                <a:solidFill>
                  <a:schemeClr val="tx1">
                    <a:lumMod val="95000"/>
                  </a:schemeClr>
                </a:solidFill>
              </a:rPr>
              <a:t>時系列を考慮しないセリフの感情推定</a:t>
            </a:r>
            <a:endParaRPr lang="en-US" altLang="ja-JP" sz="2100" dirty="0">
              <a:solidFill>
                <a:schemeClr val="tx1">
                  <a:lumMod val="95000"/>
                </a:schemeClr>
              </a:solidFill>
            </a:endParaRPr>
          </a:p>
          <a:p>
            <a:pPr marL="0" indent="0">
              <a:buNone/>
            </a:pPr>
            <a:endParaRPr lang="en-US" altLang="ja-JP" sz="2100" cap="none" dirty="0">
              <a:solidFill>
                <a:schemeClr val="tx1">
                  <a:lumMod val="95000"/>
                </a:schemeClr>
              </a:solidFill>
            </a:endParaRPr>
          </a:p>
          <a:p>
            <a:pPr marL="0" indent="0">
              <a:buNone/>
            </a:pPr>
            <a:endParaRPr lang="en-US" altLang="ja-JP" sz="2100" cap="none" dirty="0">
              <a:solidFill>
                <a:schemeClr val="tx1">
                  <a:lumMod val="95000"/>
                </a:schemeClr>
              </a:solidFill>
            </a:endParaRPr>
          </a:p>
          <a:p>
            <a:pPr marL="0" indent="0">
              <a:buNone/>
            </a:pPr>
            <a:endParaRPr lang="en-US" altLang="ja-JP" sz="2100" cap="none" dirty="0">
              <a:solidFill>
                <a:schemeClr val="tx1">
                  <a:lumMod val="95000"/>
                </a:schemeClr>
              </a:solidFill>
            </a:endParaRPr>
          </a:p>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9144000" cy="2500074"/>
          </a:xfrm>
        </p:spPr>
        <p:txBody>
          <a:bodyPr anchor="t">
            <a:normAutofit/>
          </a:bodyPr>
          <a:lstStyle/>
          <a:p>
            <a:pPr marL="385754" indent="-385754">
              <a:buAutoNum type="arabicPeriod"/>
            </a:pPr>
            <a:r>
              <a:rPr lang="ja-JP" altLang="en-US" sz="2100" dirty="0">
                <a:solidFill>
                  <a:schemeClr val="tx1">
                    <a:lumMod val="95000"/>
                  </a:schemeClr>
                </a:solidFill>
              </a:rPr>
              <a:t>時系列を考慮しないセリフの感情推定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1</a:t>
            </a:r>
            <a:r>
              <a:rPr lang="ja-JP" altLang="en-US" sz="2100" dirty="0">
                <a:solidFill>
                  <a:schemeClr val="tx1">
                    <a:lumMod val="95000"/>
                  </a:schemeClr>
                </a:solidFill>
              </a:rPr>
              <a:t> </a:t>
            </a:r>
            <a:r>
              <a:rPr lang="ja-JP" altLang="en-US" sz="2100" dirty="0" err="1">
                <a:solidFill>
                  <a:schemeClr val="tx1">
                    <a:lumMod val="95000"/>
                  </a:schemeClr>
                </a:solidFill>
              </a:rPr>
              <a:t>つの</a:t>
            </a:r>
            <a:r>
              <a:rPr lang="ja-JP" altLang="en-US" sz="2100" dirty="0">
                <a:solidFill>
                  <a:schemeClr val="tx1">
                    <a:lumMod val="95000"/>
                  </a:schemeClr>
                </a:solidFill>
              </a:rPr>
              <a:t>セリフを入力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a:t>
            </a:r>
            <a:r>
              <a:rPr lang="ja-JP" altLang="en-US" sz="2100" dirty="0">
                <a:solidFill>
                  <a:schemeClr val="tx1">
                    <a:lumMod val="95000"/>
                  </a:schemeClr>
                </a:solidFill>
              </a:rPr>
              <a:t>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000" dirty="0">
                <a:solidFill>
                  <a:schemeClr val="tx1">
                    <a:lumMod val="95000"/>
                  </a:schemeClr>
                </a:solidFill>
              </a:rPr>
              <a:t>多層パーセプトロン </a:t>
            </a:r>
            <a:r>
              <a:rPr lang="en-US" altLang="ja-JP" sz="2000" dirty="0">
                <a:solidFill>
                  <a:schemeClr val="tx1">
                    <a:lumMod val="95000"/>
                  </a:schemeClr>
                </a:solidFill>
              </a:rPr>
              <a:t>(MLP),  SVM,  </a:t>
            </a:r>
            <a:r>
              <a:rPr lang="en-US" altLang="ja-JP" sz="2000" cap="none" dirty="0">
                <a:solidFill>
                  <a:schemeClr val="tx1">
                    <a:lumMod val="95000"/>
                  </a:schemeClr>
                </a:solidFill>
              </a:rPr>
              <a:t>Random Forest </a:t>
            </a:r>
            <a:r>
              <a:rPr lang="ja-JP" altLang="en-US" sz="2000" cap="none" dirty="0">
                <a:solidFill>
                  <a:schemeClr val="tx1">
                    <a:lumMod val="95000"/>
                  </a:schemeClr>
                </a:solidFill>
              </a:rPr>
              <a:t>による比較</a:t>
            </a: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1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6" name="グループ化 5">
            <a:extLst>
              <a:ext uri="{FF2B5EF4-FFF2-40B4-BE49-F238E27FC236}">
                <a16:creationId xmlns:a16="http://schemas.microsoft.com/office/drawing/2014/main" id="{A6EB0E54-72A5-4495-9054-D72E008169A5}"/>
              </a:ext>
            </a:extLst>
          </p:cNvPr>
          <p:cNvGrpSpPr/>
          <p:nvPr/>
        </p:nvGrpSpPr>
        <p:grpSpPr>
          <a:xfrm>
            <a:off x="0" y="3522699"/>
            <a:ext cx="8453071" cy="3020686"/>
            <a:chOff x="-167511" y="3242223"/>
            <a:chExt cx="8453071" cy="3020686"/>
          </a:xfrm>
        </p:grpSpPr>
        <p:sp>
          <p:nvSpPr>
            <p:cNvPr id="7" name="テキスト ボックス 6">
              <a:extLst>
                <a:ext uri="{FF2B5EF4-FFF2-40B4-BE49-F238E27FC236}">
                  <a16:creationId xmlns:a16="http://schemas.microsoft.com/office/drawing/2014/main" id="{D01C683D-F753-4657-9CAB-6B119C330F1E}"/>
                </a:ext>
              </a:extLst>
            </p:cNvPr>
            <p:cNvSpPr txBox="1"/>
            <p:nvPr/>
          </p:nvSpPr>
          <p:spPr>
            <a:xfrm>
              <a:off x="544160" y="4236993"/>
              <a:ext cx="2380909" cy="1281190"/>
            </a:xfrm>
            <a:prstGeom prst="rect">
              <a:avLst/>
            </a:prstGeom>
            <a:solidFill>
              <a:schemeClr val="bg2">
                <a:lumMod val="75000"/>
              </a:schemeClr>
            </a:solidFill>
          </p:spPr>
          <p:txBody>
            <a:bodyPr wrap="square" rtlCol="0">
              <a:spAutoFit/>
            </a:bodyPr>
            <a:lstStyle/>
            <a:p>
              <a:endParaRPr kumimoji="1" lang="ja-JP" altLang="en-US" sz="1350" dirty="0"/>
            </a:p>
          </p:txBody>
        </p:sp>
        <p:sp>
          <p:nvSpPr>
            <p:cNvPr id="8" name="テキスト ボックス 7">
              <a:extLst>
                <a:ext uri="{FF2B5EF4-FFF2-40B4-BE49-F238E27FC236}">
                  <a16:creationId xmlns:a16="http://schemas.microsoft.com/office/drawing/2014/main" id="{89DD8E4C-110D-4234-8518-34587CCC00BA}"/>
                </a:ext>
              </a:extLst>
            </p:cNvPr>
            <p:cNvSpPr txBox="1"/>
            <p:nvPr/>
          </p:nvSpPr>
          <p:spPr>
            <a:xfrm>
              <a:off x="481852" y="3757982"/>
              <a:ext cx="2485355" cy="415498"/>
            </a:xfrm>
            <a:prstGeom prst="rect">
              <a:avLst/>
            </a:prstGeom>
            <a:noFill/>
          </p:spPr>
          <p:txBody>
            <a:bodyPr wrap="square" rtlCol="0">
              <a:spAutoFit/>
            </a:bodyPr>
            <a:lstStyle/>
            <a:p>
              <a:pPr algn="ctr"/>
              <a:r>
                <a:rPr kumimoji="1" lang="en-US" altLang="ja-JP" sz="2100" dirty="0"/>
                <a:t>[</a:t>
              </a:r>
              <a:r>
                <a:rPr kumimoji="1" lang="ja-JP" altLang="en-US" sz="2100" dirty="0"/>
                <a:t>分散表現</a:t>
              </a:r>
              <a:r>
                <a:rPr kumimoji="1" lang="en-US" altLang="ja-JP" sz="2100" dirty="0"/>
                <a:t>]</a:t>
              </a:r>
              <a:endParaRPr kumimoji="1" lang="ja-JP" altLang="en-US" sz="2100" dirty="0"/>
            </a:p>
          </p:txBody>
        </p:sp>
        <p:sp>
          <p:nvSpPr>
            <p:cNvPr id="9" name="正方形/長方形 8">
              <a:extLst>
                <a:ext uri="{FF2B5EF4-FFF2-40B4-BE49-F238E27FC236}">
                  <a16:creationId xmlns:a16="http://schemas.microsoft.com/office/drawing/2014/main" id="{92E27F7E-84EC-42AC-9627-6082EBEEFCE9}"/>
                </a:ext>
              </a:extLst>
            </p:cNvPr>
            <p:cNvSpPr/>
            <p:nvPr/>
          </p:nvSpPr>
          <p:spPr>
            <a:xfrm>
              <a:off x="449646" y="4307089"/>
              <a:ext cx="2569935" cy="1131079"/>
            </a:xfrm>
            <a:prstGeom prst="rect">
              <a:avLst/>
            </a:prstGeom>
          </p:spPr>
          <p:txBody>
            <a:bodyPr wrap="square">
              <a:spAutoFit/>
            </a:bodyPr>
            <a:lstStyle/>
            <a:p>
              <a:pPr algn="ctr"/>
              <a:r>
                <a:rPr lang="en-US" altLang="ja-JP" sz="1350" dirty="0"/>
                <a:t>[[0.0012, -0.0042, … , 0.0034],</a:t>
              </a:r>
            </a:p>
            <a:p>
              <a:pPr algn="ctr"/>
              <a:r>
                <a:rPr lang="en-US" altLang="ja-JP" sz="1350" dirty="0"/>
                <a:t>[-0.0113, 0.0607, … , 0.0255],</a:t>
              </a:r>
              <a:endParaRPr kumimoji="1" lang="ja-JP" altLang="en-US" sz="1350" dirty="0"/>
            </a:p>
            <a:p>
              <a:pPr algn="ctr"/>
              <a:r>
                <a:rPr kumimoji="1" lang="ja-JP" altLang="en-US" sz="1350" dirty="0"/>
                <a:t>・</a:t>
              </a:r>
              <a:endParaRPr kumimoji="1" lang="en-US" altLang="ja-JP" sz="1350" dirty="0"/>
            </a:p>
            <a:p>
              <a:pPr algn="ctr"/>
              <a:r>
                <a:rPr kumimoji="1" lang="ja-JP" altLang="en-US" sz="1350" dirty="0"/>
                <a:t>・</a:t>
              </a:r>
              <a:endParaRPr kumimoji="1" lang="en-US" altLang="ja-JP" sz="1350" dirty="0"/>
            </a:p>
            <a:p>
              <a:pPr algn="ctr"/>
              <a:r>
                <a:rPr lang="en-US" altLang="ja-JP" sz="1350" dirty="0"/>
                <a:t>[0.0067, -0.3421, … , 0.0345]]</a:t>
              </a:r>
              <a:endParaRPr kumimoji="1" lang="ja-JP" altLang="en-US" sz="1350" dirty="0"/>
            </a:p>
          </p:txBody>
        </p:sp>
        <p:sp>
          <p:nvSpPr>
            <p:cNvPr id="10" name="正方形/長方形 9">
              <a:extLst>
                <a:ext uri="{FF2B5EF4-FFF2-40B4-BE49-F238E27FC236}">
                  <a16:creationId xmlns:a16="http://schemas.microsoft.com/office/drawing/2014/main" id="{3E265851-E25C-4C32-8F86-9A963A687AB1}"/>
                </a:ext>
              </a:extLst>
            </p:cNvPr>
            <p:cNvSpPr/>
            <p:nvPr/>
          </p:nvSpPr>
          <p:spPr>
            <a:xfrm>
              <a:off x="-167511" y="5775719"/>
              <a:ext cx="3804247"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a:t>
              </a:r>
              <a:r>
                <a:rPr kumimoji="1" lang="en-US" altLang="ja-JP" dirty="0"/>
                <a:t>300)</a:t>
              </a:r>
              <a:endParaRPr kumimoji="1" lang="ja-JP" altLang="en-US" dirty="0"/>
            </a:p>
          </p:txBody>
        </p:sp>
        <p:sp>
          <p:nvSpPr>
            <p:cNvPr id="11" name="矢印: 下 10">
              <a:extLst>
                <a:ext uri="{FF2B5EF4-FFF2-40B4-BE49-F238E27FC236}">
                  <a16:creationId xmlns:a16="http://schemas.microsoft.com/office/drawing/2014/main" id="{493DFD1F-2DD7-44CF-B830-754B4B0A902F}"/>
                </a:ext>
              </a:extLst>
            </p:cNvPr>
            <p:cNvSpPr/>
            <p:nvPr/>
          </p:nvSpPr>
          <p:spPr>
            <a:xfrm rot="16200000">
              <a:off x="3272212" y="4444764"/>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テキスト ボックス 11">
              <a:extLst>
                <a:ext uri="{FF2B5EF4-FFF2-40B4-BE49-F238E27FC236}">
                  <a16:creationId xmlns:a16="http://schemas.microsoft.com/office/drawing/2014/main" id="{FC65F488-F3D1-4751-8171-D6067EE098CF}"/>
                </a:ext>
              </a:extLst>
            </p:cNvPr>
            <p:cNvSpPr txBox="1"/>
            <p:nvPr/>
          </p:nvSpPr>
          <p:spPr>
            <a:xfrm>
              <a:off x="4037621" y="3245405"/>
              <a:ext cx="1185899" cy="415498"/>
            </a:xfrm>
            <a:prstGeom prst="rect">
              <a:avLst/>
            </a:prstGeom>
            <a:noFill/>
          </p:spPr>
          <p:txBody>
            <a:bodyPr wrap="square" rtlCol="0">
              <a:spAutoFit/>
            </a:bodyPr>
            <a:lstStyle/>
            <a:p>
              <a:pPr algn="ctr"/>
              <a:r>
                <a:rPr kumimoji="1" lang="en-US" altLang="ja-JP" sz="2100" dirty="0"/>
                <a:t>[</a:t>
              </a:r>
              <a:r>
                <a:rPr kumimoji="1" lang="ja-JP" altLang="en-US" sz="2100" dirty="0"/>
                <a:t>識別器</a:t>
              </a:r>
              <a:r>
                <a:rPr kumimoji="1" lang="en-US" altLang="ja-JP" sz="2100" dirty="0"/>
                <a:t>]</a:t>
              </a:r>
              <a:endParaRPr kumimoji="1" lang="ja-JP" altLang="en-US" sz="2100" dirty="0"/>
            </a:p>
          </p:txBody>
        </p:sp>
        <p:sp>
          <p:nvSpPr>
            <p:cNvPr id="13" name="楕円 12">
              <a:extLst>
                <a:ext uri="{FF2B5EF4-FFF2-40B4-BE49-F238E27FC236}">
                  <a16:creationId xmlns:a16="http://schemas.microsoft.com/office/drawing/2014/main" id="{FAF21566-D83C-4586-BF8B-755EED887D42}"/>
                </a:ext>
              </a:extLst>
            </p:cNvPr>
            <p:cNvSpPr/>
            <p:nvPr/>
          </p:nvSpPr>
          <p:spPr>
            <a:xfrm>
              <a:off x="4297194" y="362853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14" name="楕円 13">
              <a:extLst>
                <a:ext uri="{FF2B5EF4-FFF2-40B4-BE49-F238E27FC236}">
                  <a16:creationId xmlns:a16="http://schemas.microsoft.com/office/drawing/2014/main" id="{ECA4A262-0E89-4B1B-A2ED-B3AEEFB7F2C5}"/>
                </a:ext>
              </a:extLst>
            </p:cNvPr>
            <p:cNvSpPr/>
            <p:nvPr/>
          </p:nvSpPr>
          <p:spPr>
            <a:xfrm>
              <a:off x="4284340" y="4598006"/>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SVM</a:t>
              </a:r>
              <a:endParaRPr kumimoji="1" lang="ja-JP" altLang="en-US" sz="1100" b="1" dirty="0"/>
            </a:p>
          </p:txBody>
        </p:sp>
        <p:sp>
          <p:nvSpPr>
            <p:cNvPr id="15" name="楕円 14">
              <a:extLst>
                <a:ext uri="{FF2B5EF4-FFF2-40B4-BE49-F238E27FC236}">
                  <a16:creationId xmlns:a16="http://schemas.microsoft.com/office/drawing/2014/main" id="{D7ADF2F7-C9DE-449F-9C8F-7A2FAE3602D3}"/>
                </a:ext>
              </a:extLst>
            </p:cNvPr>
            <p:cNvSpPr/>
            <p:nvPr/>
          </p:nvSpPr>
          <p:spPr>
            <a:xfrm>
              <a:off x="4297194" y="5610401"/>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RF</a:t>
              </a:r>
              <a:endParaRPr kumimoji="1" lang="ja-JP" altLang="en-US" b="1" dirty="0"/>
            </a:p>
          </p:txBody>
        </p:sp>
        <p:sp>
          <p:nvSpPr>
            <p:cNvPr id="16" name="矢印: 下 15">
              <a:extLst>
                <a:ext uri="{FF2B5EF4-FFF2-40B4-BE49-F238E27FC236}">
                  <a16:creationId xmlns:a16="http://schemas.microsoft.com/office/drawing/2014/main" id="{3AAF6247-298A-4C4C-8F3B-2AD8521F5D85}"/>
                </a:ext>
              </a:extLst>
            </p:cNvPr>
            <p:cNvSpPr/>
            <p:nvPr/>
          </p:nvSpPr>
          <p:spPr>
            <a:xfrm rot="16200000">
              <a:off x="5548727" y="4461029"/>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テキスト ボックス 16">
              <a:extLst>
                <a:ext uri="{FF2B5EF4-FFF2-40B4-BE49-F238E27FC236}">
                  <a16:creationId xmlns:a16="http://schemas.microsoft.com/office/drawing/2014/main" id="{FDAA08AB-673A-4EC3-A729-42679C412040}"/>
                </a:ext>
              </a:extLst>
            </p:cNvPr>
            <p:cNvSpPr txBox="1"/>
            <p:nvPr/>
          </p:nvSpPr>
          <p:spPr>
            <a:xfrm>
              <a:off x="5340172" y="4281041"/>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8" name="テキスト ボックス 17">
              <a:extLst>
                <a:ext uri="{FF2B5EF4-FFF2-40B4-BE49-F238E27FC236}">
                  <a16:creationId xmlns:a16="http://schemas.microsoft.com/office/drawing/2014/main" id="{576CAC41-D506-4A49-894C-B3A9E55143FC}"/>
                </a:ext>
              </a:extLst>
            </p:cNvPr>
            <p:cNvSpPr txBox="1"/>
            <p:nvPr/>
          </p:nvSpPr>
          <p:spPr>
            <a:xfrm>
              <a:off x="4249554" y="4281039"/>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9" name="テキスト ボックス 18">
              <a:extLst>
                <a:ext uri="{FF2B5EF4-FFF2-40B4-BE49-F238E27FC236}">
                  <a16:creationId xmlns:a16="http://schemas.microsoft.com/office/drawing/2014/main" id="{3E01C64C-70B4-4194-9083-F7A142944897}"/>
                </a:ext>
              </a:extLst>
            </p:cNvPr>
            <p:cNvSpPr txBox="1"/>
            <p:nvPr/>
          </p:nvSpPr>
          <p:spPr>
            <a:xfrm>
              <a:off x="4236701" y="5291955"/>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20" name="テキスト ボックス 19">
              <a:extLst>
                <a:ext uri="{FF2B5EF4-FFF2-40B4-BE49-F238E27FC236}">
                  <a16:creationId xmlns:a16="http://schemas.microsoft.com/office/drawing/2014/main" id="{08EEFF1F-5753-49CE-95B2-42CF3D8C30ED}"/>
                </a:ext>
              </a:extLst>
            </p:cNvPr>
            <p:cNvSpPr txBox="1"/>
            <p:nvPr/>
          </p:nvSpPr>
          <p:spPr>
            <a:xfrm>
              <a:off x="6526068" y="3999214"/>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21" name="テキスト ボックス 20">
              <a:extLst>
                <a:ext uri="{FF2B5EF4-FFF2-40B4-BE49-F238E27FC236}">
                  <a16:creationId xmlns:a16="http://schemas.microsoft.com/office/drawing/2014/main" id="{6DF44678-8903-4CD6-9106-0515560AB244}"/>
                </a:ext>
              </a:extLst>
            </p:cNvPr>
            <p:cNvSpPr txBox="1"/>
            <p:nvPr/>
          </p:nvSpPr>
          <p:spPr>
            <a:xfrm>
              <a:off x="6604804" y="3242223"/>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22" name="テキスト ボックス 21">
              <a:extLst>
                <a:ext uri="{FF2B5EF4-FFF2-40B4-BE49-F238E27FC236}">
                  <a16:creationId xmlns:a16="http://schemas.microsoft.com/office/drawing/2014/main" id="{9779F1F8-0854-4DB4-87A5-7C30FAF809FE}"/>
                </a:ext>
              </a:extLst>
            </p:cNvPr>
            <p:cNvSpPr txBox="1"/>
            <p:nvPr/>
          </p:nvSpPr>
          <p:spPr>
            <a:xfrm>
              <a:off x="6526068" y="4924123"/>
              <a:ext cx="1759492" cy="715581"/>
            </a:xfrm>
            <a:prstGeom prst="rect">
              <a:avLst/>
            </a:prstGeom>
            <a:noFill/>
          </p:spPr>
          <p:txBody>
            <a:bodyPr wrap="square" rtlCol="0">
              <a:spAutoFit/>
            </a:bodyPr>
            <a:lstStyle/>
            <a:p>
              <a:pPr algn="ctr"/>
              <a:r>
                <a:rPr kumimoji="1" lang="ja-JP" altLang="en-US" sz="4050" dirty="0">
                  <a:solidFill>
                    <a:schemeClr val="accent3">
                      <a:lumMod val="40000"/>
                      <a:lumOff val="60000"/>
                    </a:schemeClr>
                  </a:solidFill>
                </a:rPr>
                <a:t>その他</a:t>
              </a:r>
            </a:p>
          </p:txBody>
        </p:sp>
        <p:sp>
          <p:nvSpPr>
            <p:cNvPr id="23" name="テキスト ボックス 22">
              <a:extLst>
                <a:ext uri="{FF2B5EF4-FFF2-40B4-BE49-F238E27FC236}">
                  <a16:creationId xmlns:a16="http://schemas.microsoft.com/office/drawing/2014/main" id="{586A7433-E14C-4C29-BD5B-7CDC5F9A7131}"/>
                </a:ext>
              </a:extLst>
            </p:cNvPr>
            <p:cNvSpPr txBox="1"/>
            <p:nvPr/>
          </p:nvSpPr>
          <p:spPr>
            <a:xfrm>
              <a:off x="7011944" y="4668757"/>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grpSp>
      <p:cxnSp>
        <p:nvCxnSpPr>
          <p:cNvPr id="24" name="直線矢印コネクタ 23">
            <a:extLst>
              <a:ext uri="{FF2B5EF4-FFF2-40B4-BE49-F238E27FC236}">
                <a16:creationId xmlns:a16="http://schemas.microsoft.com/office/drawing/2014/main" id="{A044C79F-1051-4DE3-9E3A-3D3F8F4FFE5E}"/>
              </a:ext>
            </a:extLst>
          </p:cNvPr>
          <p:cNvCxnSpPr>
            <a:cxnSpLocks/>
          </p:cNvCxnSpPr>
          <p:nvPr/>
        </p:nvCxnSpPr>
        <p:spPr>
          <a:xfrm flipV="1">
            <a:off x="2854943" y="5405021"/>
            <a:ext cx="817734" cy="6511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408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mc:AlternateContent xmlns:mc="http://schemas.openxmlformats.org/markup-compatibility/2006" xmlns:a14="http://schemas.microsoft.com/office/drawing/2010/main">
        <mc:Choice Requires="a14">
          <p:sp>
            <p:nvSpPr>
              <p:cNvPr id="26" name="コンテンツ プレースホルダー 2">
                <a:extLst>
                  <a:ext uri="{FF2B5EF4-FFF2-40B4-BE49-F238E27FC236}">
                    <a16:creationId xmlns:a16="http://schemas.microsoft.com/office/drawing/2014/main" id="{C26D760F-E333-4659-ACD5-3B028509B812}"/>
                  </a:ext>
                </a:extLst>
              </p:cNvPr>
              <p:cNvSpPr>
                <a:spLocks noGrp="1"/>
              </p:cNvSpPr>
              <p:nvPr>
                <p:ph idx="1"/>
              </p:nvPr>
            </p:nvSpPr>
            <p:spPr>
              <a:xfrm>
                <a:off x="856061" y="1715770"/>
                <a:ext cx="9144000" cy="2374823"/>
              </a:xfrm>
            </p:spPr>
            <p:txBody>
              <a:bodyPr anchor="t">
                <a:normAutofit/>
              </a:bodyPr>
              <a:lstStyle/>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連続したセリフ </a:t>
                </a:r>
                <a:r>
                  <a:rPr lang="en-US" altLang="ja-JP" sz="2100" dirty="0">
                    <a:solidFill>
                      <a:schemeClr val="tx1">
                        <a:lumMod val="95000"/>
                      </a:schemeClr>
                    </a:solidFill>
                  </a:rPr>
                  <a:t>n </a:t>
                </a:r>
                <a:r>
                  <a:rPr lang="ja-JP" altLang="en-US" sz="2100" dirty="0">
                    <a:solidFill>
                      <a:schemeClr val="tx1">
                        <a:lumMod val="95000"/>
                      </a:schemeClr>
                    </a:solidFill>
                  </a:rPr>
                  <a:t>個を入力 </a:t>
                </a:r>
                <a:r>
                  <a:rPr lang="en-US" altLang="ja-JP" sz="2100" dirty="0">
                    <a:solidFill>
                      <a:schemeClr val="tx1">
                        <a:lumMod val="95000"/>
                      </a:schemeClr>
                    </a:solidFill>
                  </a:rPr>
                  <a:t>(</a:t>
                </a:r>
                <a14:m>
                  <m:oMath xmlns:m="http://schemas.openxmlformats.org/officeDocument/2006/math">
                    <m:r>
                      <a:rPr lang="en-US" altLang="ja-JP" sz="2100" i="1" cap="none" dirty="0">
                        <a:solidFill>
                          <a:schemeClr val="tx1">
                            <a:lumMod val="95000"/>
                          </a:schemeClr>
                        </a:solidFill>
                        <a:latin typeface="Cambria Math" panose="02040503050406030204" pitchFamily="18" charset="0"/>
                      </a:rPr>
                      <m:t>2</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100" i="0" cap="none">
                        <a:solidFill>
                          <a:schemeClr val="tx1">
                            <a:lumMod val="95000"/>
                          </a:schemeClr>
                        </a:solidFill>
                        <a:latin typeface="Cambria Math" panose="02040503050406030204" pitchFamily="18" charset="0"/>
                        <a:ea typeface="Cambria Math" panose="02040503050406030204" pitchFamily="18" charset="0"/>
                      </a:rPr>
                      <m:t>N</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100" dirty="0">
                    <a:solidFill>
                      <a:schemeClr val="tx1">
                        <a:lumMod val="95000"/>
                      </a:schemeClr>
                    </a:solidFill>
                  </a:rPr>
                  <a:t>)</a:t>
                </a: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末尾入力に対応する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en-US" altLang="ja-JP" sz="2100" b="1" dirty="0">
                    <a:solidFill>
                      <a:srgbClr val="F4B54B"/>
                    </a:solidFill>
                  </a:rPr>
                  <a:t>LSTM </a:t>
                </a:r>
                <a:r>
                  <a:rPr lang="en-US" altLang="ja-JP" sz="2100" dirty="0">
                    <a:solidFill>
                      <a:schemeClr val="tx1">
                        <a:lumMod val="95000"/>
                      </a:schemeClr>
                    </a:solidFill>
                  </a:rPr>
                  <a:t>+ MLP </a:t>
                </a:r>
                <a:r>
                  <a:rPr lang="ja-JP" altLang="en-US" sz="2100" dirty="0">
                    <a:solidFill>
                      <a:schemeClr val="tx1">
                        <a:lumMod val="95000"/>
                      </a:schemeClr>
                    </a:solidFill>
                  </a:rPr>
                  <a:t>を用いる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0" indent="0">
                  <a:buNone/>
                </a:pPr>
                <a:endParaRPr lang="en-US" altLang="ja-JP" sz="2400" dirty="0">
                  <a:solidFill>
                    <a:schemeClr val="tx1">
                      <a:lumMod val="95000"/>
                    </a:schemeClr>
                  </a:solidFill>
                </a:endParaRPr>
              </a:p>
            </p:txBody>
          </p:sp>
        </mc:Choice>
        <mc:Fallback xmlns="">
          <p:sp>
            <p:nvSpPr>
              <p:cNvPr id="26" name="コンテンツ プレースホルダー 2">
                <a:extLst>
                  <a:ext uri="{FF2B5EF4-FFF2-40B4-BE49-F238E27FC236}">
                    <a16:creationId xmlns:a16="http://schemas.microsoft.com/office/drawing/2014/main" id="{C26D760F-E333-4659-ACD5-3B028509B812}"/>
                  </a:ext>
                </a:extLst>
              </p:cNvPr>
              <p:cNvSpPr>
                <a:spLocks noGrp="1" noRot="1" noChangeAspect="1" noMove="1" noResize="1" noEditPoints="1" noAdjustHandles="1" noChangeArrowheads="1" noChangeShapeType="1" noTextEdit="1"/>
              </p:cNvSpPr>
              <p:nvPr>
                <p:ph idx="1"/>
              </p:nvPr>
            </p:nvSpPr>
            <p:spPr>
              <a:xfrm>
                <a:off x="856061" y="1715770"/>
                <a:ext cx="9144000" cy="2374823"/>
              </a:xfrm>
              <a:blipFill>
                <a:blip r:embed="rId3"/>
                <a:stretch>
                  <a:fillRect l="-1267" t="-4103"/>
                </a:stretch>
              </a:blipFill>
            </p:spPr>
            <p:txBody>
              <a:bodyPr/>
              <a:lstStyle/>
              <a:p>
                <a:r>
                  <a:rPr lang="ja-JP" altLang="en-US">
                    <a:noFill/>
                  </a:rPr>
                  <a:t> </a:t>
                </a:r>
              </a:p>
            </p:txBody>
          </p:sp>
        </mc:Fallback>
      </mc:AlternateContent>
      <p:grpSp>
        <p:nvGrpSpPr>
          <p:cNvPr id="24" name="グループ化 23">
            <a:extLst>
              <a:ext uri="{FF2B5EF4-FFF2-40B4-BE49-F238E27FC236}">
                <a16:creationId xmlns:a16="http://schemas.microsoft.com/office/drawing/2014/main" id="{328C7163-3B95-4A37-B884-0E58E905D357}"/>
              </a:ext>
            </a:extLst>
          </p:cNvPr>
          <p:cNvGrpSpPr/>
          <p:nvPr/>
        </p:nvGrpSpPr>
        <p:grpSpPr>
          <a:xfrm>
            <a:off x="428604" y="3503634"/>
            <a:ext cx="8286791" cy="2397481"/>
            <a:chOff x="191458" y="1348880"/>
            <a:chExt cx="8286791" cy="2397481"/>
          </a:xfrm>
        </p:grpSpPr>
        <p:sp>
          <p:nvSpPr>
            <p:cNvPr id="7" name="矢印: 下 6">
              <a:extLst>
                <a:ext uri="{FF2B5EF4-FFF2-40B4-BE49-F238E27FC236}">
                  <a16:creationId xmlns:a16="http://schemas.microsoft.com/office/drawing/2014/main" id="{9FBBB2B0-9BE6-484E-9495-A08F6C8FDCB9}"/>
                </a:ext>
              </a:extLst>
            </p:cNvPr>
            <p:cNvSpPr/>
            <p:nvPr/>
          </p:nvSpPr>
          <p:spPr>
            <a:xfrm rot="16200000">
              <a:off x="3464901" y="2551421"/>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楕円 7">
              <a:extLst>
                <a:ext uri="{FF2B5EF4-FFF2-40B4-BE49-F238E27FC236}">
                  <a16:creationId xmlns:a16="http://schemas.microsoft.com/office/drawing/2014/main" id="{773F28F5-7FDB-4165-8644-3588EFCF3750}"/>
                </a:ext>
              </a:extLst>
            </p:cNvPr>
            <p:cNvSpPr/>
            <p:nvPr/>
          </p:nvSpPr>
          <p:spPr>
            <a:xfrm>
              <a:off x="4477028" y="2571397"/>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9" name="矢印: 下 8">
              <a:extLst>
                <a:ext uri="{FF2B5EF4-FFF2-40B4-BE49-F238E27FC236}">
                  <a16:creationId xmlns:a16="http://schemas.microsoft.com/office/drawing/2014/main" id="{EF4C82AE-2FED-4AA4-BEF4-564A5B522EC0}"/>
                </a:ext>
              </a:extLst>
            </p:cNvPr>
            <p:cNvSpPr/>
            <p:nvPr/>
          </p:nvSpPr>
          <p:spPr>
            <a:xfrm rot="16200000">
              <a:off x="5741416" y="2567686"/>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5BF202B6-28EA-4DCD-A55B-027C9D202A02}"/>
                </a:ext>
              </a:extLst>
            </p:cNvPr>
            <p:cNvSpPr txBox="1"/>
            <p:nvPr/>
          </p:nvSpPr>
          <p:spPr>
            <a:xfrm>
              <a:off x="5532861" y="2387698"/>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1" name="テキスト ボックス 10">
              <a:extLst>
                <a:ext uri="{FF2B5EF4-FFF2-40B4-BE49-F238E27FC236}">
                  <a16:creationId xmlns:a16="http://schemas.microsoft.com/office/drawing/2014/main" id="{40C9A565-84CD-4136-AE24-59F89775F11A}"/>
                </a:ext>
              </a:extLst>
            </p:cNvPr>
            <p:cNvSpPr txBox="1"/>
            <p:nvPr/>
          </p:nvSpPr>
          <p:spPr>
            <a:xfrm>
              <a:off x="6718757" y="2105871"/>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12" name="テキスト ボックス 11">
              <a:extLst>
                <a:ext uri="{FF2B5EF4-FFF2-40B4-BE49-F238E27FC236}">
                  <a16:creationId xmlns:a16="http://schemas.microsoft.com/office/drawing/2014/main" id="{1A6D12FC-9763-4859-96DF-92C9D84C9154}"/>
                </a:ext>
              </a:extLst>
            </p:cNvPr>
            <p:cNvSpPr txBox="1"/>
            <p:nvPr/>
          </p:nvSpPr>
          <p:spPr>
            <a:xfrm>
              <a:off x="6797493" y="1348880"/>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13" name="テキスト ボックス 12">
              <a:extLst>
                <a:ext uri="{FF2B5EF4-FFF2-40B4-BE49-F238E27FC236}">
                  <a16:creationId xmlns:a16="http://schemas.microsoft.com/office/drawing/2014/main" id="{8507B2D0-D039-43C7-8C2A-503054AB6185}"/>
                </a:ext>
              </a:extLst>
            </p:cNvPr>
            <p:cNvSpPr txBox="1"/>
            <p:nvPr/>
          </p:nvSpPr>
          <p:spPr>
            <a:xfrm>
              <a:off x="6718757" y="3030780"/>
              <a:ext cx="1759492" cy="715581"/>
            </a:xfrm>
            <a:prstGeom prst="rect">
              <a:avLst/>
            </a:prstGeom>
            <a:noFill/>
          </p:spPr>
          <p:txBody>
            <a:bodyPr wrap="square" rtlCol="0">
              <a:spAutoFit/>
            </a:bodyPr>
            <a:lstStyle/>
            <a:p>
              <a:pPr algn="ctr"/>
              <a:r>
                <a:rPr kumimoji="1" lang="ja-JP" altLang="en-US" sz="4050" dirty="0">
                  <a:solidFill>
                    <a:schemeClr val="accent3">
                      <a:lumMod val="20000"/>
                      <a:lumOff val="80000"/>
                    </a:schemeClr>
                  </a:solidFill>
                </a:rPr>
                <a:t>その他</a:t>
              </a:r>
            </a:p>
          </p:txBody>
        </p:sp>
        <p:sp>
          <p:nvSpPr>
            <p:cNvPr id="14" name="テキスト ボックス 13">
              <a:extLst>
                <a:ext uri="{FF2B5EF4-FFF2-40B4-BE49-F238E27FC236}">
                  <a16:creationId xmlns:a16="http://schemas.microsoft.com/office/drawing/2014/main" id="{91585F37-97AA-4EB7-8AAE-4F0FA5087164}"/>
                </a:ext>
              </a:extLst>
            </p:cNvPr>
            <p:cNvSpPr txBox="1"/>
            <p:nvPr/>
          </p:nvSpPr>
          <p:spPr>
            <a:xfrm>
              <a:off x="7204633" y="2775414"/>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5" name="矢印: 下 14">
              <a:extLst>
                <a:ext uri="{FF2B5EF4-FFF2-40B4-BE49-F238E27FC236}">
                  <a16:creationId xmlns:a16="http://schemas.microsoft.com/office/drawing/2014/main" id="{88BCAC60-EE05-4210-A500-865CA307B11B}"/>
                </a:ext>
              </a:extLst>
            </p:cNvPr>
            <p:cNvSpPr/>
            <p:nvPr/>
          </p:nvSpPr>
          <p:spPr>
            <a:xfrm rot="16200000">
              <a:off x="1647387" y="2552043"/>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楕円 16">
              <a:extLst>
                <a:ext uri="{FF2B5EF4-FFF2-40B4-BE49-F238E27FC236}">
                  <a16:creationId xmlns:a16="http://schemas.microsoft.com/office/drawing/2014/main" id="{D1413C0E-6F5B-4F1C-93EB-D64F7A4921D8}"/>
                </a:ext>
              </a:extLst>
            </p:cNvPr>
            <p:cNvSpPr/>
            <p:nvPr/>
          </p:nvSpPr>
          <p:spPr>
            <a:xfrm>
              <a:off x="2284131" y="2515443"/>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p:txBody>
        </p:sp>
        <p:sp>
          <p:nvSpPr>
            <p:cNvPr id="18" name="テキスト ボックス 17">
              <a:extLst>
                <a:ext uri="{FF2B5EF4-FFF2-40B4-BE49-F238E27FC236}">
                  <a16:creationId xmlns:a16="http://schemas.microsoft.com/office/drawing/2014/main" id="{35ABF73B-5A28-484F-9143-365BA297F2DB}"/>
                </a:ext>
              </a:extLst>
            </p:cNvPr>
            <p:cNvSpPr txBox="1"/>
            <p:nvPr/>
          </p:nvSpPr>
          <p:spPr>
            <a:xfrm>
              <a:off x="2143259" y="1760853"/>
              <a:ext cx="1182652"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と同じ次元</a:t>
              </a:r>
            </a:p>
          </p:txBody>
        </p:sp>
        <p:cxnSp>
          <p:nvCxnSpPr>
            <p:cNvPr id="20" name="直線矢印コネクタ 19">
              <a:extLst>
                <a:ext uri="{FF2B5EF4-FFF2-40B4-BE49-F238E27FC236}">
                  <a16:creationId xmlns:a16="http://schemas.microsoft.com/office/drawing/2014/main" id="{FC516067-AB30-4FED-9801-B2D36AF72931}"/>
                </a:ext>
              </a:extLst>
            </p:cNvPr>
            <p:cNvCxnSpPr>
              <a:cxnSpLocks/>
              <a:stCxn id="18" idx="2"/>
            </p:cNvCxnSpPr>
            <p:nvPr/>
          </p:nvCxnSpPr>
          <p:spPr>
            <a:xfrm>
              <a:off x="2734585" y="2407184"/>
              <a:ext cx="989481" cy="243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2BB15F5C-F789-4164-9D62-B70FF970ED5A}"/>
                </a:ext>
              </a:extLst>
            </p:cNvPr>
            <p:cNvSpPr txBox="1"/>
            <p:nvPr/>
          </p:nvSpPr>
          <p:spPr>
            <a:xfrm>
              <a:off x="191458" y="2712984"/>
              <a:ext cx="1420393" cy="369332"/>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ECA4131F-139A-4CD2-A94D-385152A5E2C5}"/>
              </a:ext>
            </a:extLst>
          </p:cNvPr>
          <p:cNvSpPr txBox="1"/>
          <p:nvPr/>
        </p:nvSpPr>
        <p:spPr>
          <a:xfrm>
            <a:off x="4246346" y="3905921"/>
            <a:ext cx="1628113"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a:t>
            </a:r>
            <a:endParaRPr kumimoji="1" lang="en-US" altLang="ja-JP" dirty="0"/>
          </a:p>
          <a:p>
            <a:pPr algn="ctr"/>
            <a:r>
              <a:rPr kumimoji="1" lang="ja-JP" altLang="en-US" dirty="0"/>
              <a:t>パラメータ</a:t>
            </a:r>
          </a:p>
        </p:txBody>
      </p:sp>
      <p:sp>
        <p:nvSpPr>
          <p:cNvPr id="28" name="正方形/長方形 27">
            <a:extLst>
              <a:ext uri="{FF2B5EF4-FFF2-40B4-BE49-F238E27FC236}">
                <a16:creationId xmlns:a16="http://schemas.microsoft.com/office/drawing/2014/main" id="{205FF1FB-59FD-43C8-AA32-47CC85522330}"/>
              </a:ext>
            </a:extLst>
          </p:cNvPr>
          <p:cNvSpPr/>
          <p:nvPr/>
        </p:nvSpPr>
        <p:spPr>
          <a:xfrm>
            <a:off x="114292" y="5901115"/>
            <a:ext cx="5655715"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endParaRPr kumimoji="1" lang="ja-JP" altLang="en-US" dirty="0"/>
          </a:p>
        </p:txBody>
      </p:sp>
      <p:cxnSp>
        <p:nvCxnSpPr>
          <p:cNvPr id="21" name="直線矢印コネクタ 20">
            <a:extLst>
              <a:ext uri="{FF2B5EF4-FFF2-40B4-BE49-F238E27FC236}">
                <a16:creationId xmlns:a16="http://schemas.microsoft.com/office/drawing/2014/main" id="{4F91C742-BE3E-4EF4-BD85-1260C1BABF03}"/>
              </a:ext>
            </a:extLst>
          </p:cNvPr>
          <p:cNvCxnSpPr>
            <a:cxnSpLocks/>
          </p:cNvCxnSpPr>
          <p:nvPr/>
        </p:nvCxnSpPr>
        <p:spPr>
          <a:xfrm flipV="1">
            <a:off x="1682983" y="5301625"/>
            <a:ext cx="328697" cy="550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460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コンテンツ プレースホルダー 2">
                <a:extLst>
                  <a:ext uri="{FF2B5EF4-FFF2-40B4-BE49-F238E27FC236}">
                    <a16:creationId xmlns:a16="http://schemas.microsoft.com/office/drawing/2014/main" id="{56BFB258-F3B5-44C9-A48A-9CBAF0437291}"/>
                  </a:ext>
                </a:extLst>
              </p:cNvPr>
              <p:cNvSpPr>
                <a:spLocks noGrp="1"/>
              </p:cNvSpPr>
              <p:nvPr>
                <p:ph idx="1"/>
              </p:nvPr>
            </p:nvSpPr>
            <p:spPr>
              <a:xfrm>
                <a:off x="856061" y="1715770"/>
                <a:ext cx="9144000" cy="2374823"/>
              </a:xfrm>
            </p:spPr>
            <p:txBody>
              <a:bodyPr anchor="t">
                <a:normAutofit/>
              </a:bodyPr>
              <a:lstStyle/>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連続したセリフ </a:t>
                </a:r>
                <a:r>
                  <a:rPr lang="en-US" altLang="ja-JP" sz="2100" dirty="0">
                    <a:solidFill>
                      <a:schemeClr val="tx1">
                        <a:lumMod val="95000"/>
                      </a:schemeClr>
                    </a:solidFill>
                  </a:rPr>
                  <a:t>n </a:t>
                </a:r>
                <a:r>
                  <a:rPr lang="ja-JP" altLang="en-US" sz="2100" dirty="0">
                    <a:solidFill>
                      <a:schemeClr val="tx1">
                        <a:lumMod val="95000"/>
                      </a:schemeClr>
                    </a:solidFill>
                  </a:rPr>
                  <a:t>個を入力 </a:t>
                </a:r>
                <a:r>
                  <a:rPr lang="en-US" altLang="ja-JP" sz="2100" dirty="0">
                    <a:solidFill>
                      <a:schemeClr val="tx1">
                        <a:lumMod val="95000"/>
                      </a:schemeClr>
                    </a:solidFill>
                  </a:rPr>
                  <a:t>(</a:t>
                </a:r>
                <a14:m>
                  <m:oMath xmlns:m="http://schemas.openxmlformats.org/officeDocument/2006/math">
                    <m:r>
                      <a:rPr lang="en-US" altLang="ja-JP" sz="2100" i="1" cap="none" dirty="0">
                        <a:solidFill>
                          <a:schemeClr val="tx1">
                            <a:lumMod val="95000"/>
                          </a:schemeClr>
                        </a:solidFill>
                        <a:latin typeface="Cambria Math" panose="02040503050406030204" pitchFamily="18" charset="0"/>
                      </a:rPr>
                      <m:t>2</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100" i="0" cap="none">
                        <a:solidFill>
                          <a:schemeClr val="tx1">
                            <a:lumMod val="95000"/>
                          </a:schemeClr>
                        </a:solidFill>
                        <a:latin typeface="Cambria Math" panose="02040503050406030204" pitchFamily="18" charset="0"/>
                        <a:ea typeface="Cambria Math" panose="02040503050406030204" pitchFamily="18" charset="0"/>
                      </a:rPr>
                      <m:t>N</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100" dirty="0">
                    <a:solidFill>
                      <a:schemeClr val="tx1">
                        <a:lumMod val="95000"/>
                      </a:schemeClr>
                    </a:solidFill>
                  </a:rPr>
                  <a:t>)</a:t>
                </a: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末尾入力に対応する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en-US" altLang="ja-JP" sz="2100" b="1" dirty="0">
                    <a:solidFill>
                      <a:srgbClr val="F4B54B"/>
                    </a:solidFill>
                  </a:rPr>
                  <a:t>LSTM </a:t>
                </a:r>
                <a:r>
                  <a:rPr lang="en-US" altLang="ja-JP" sz="2100" dirty="0">
                    <a:solidFill>
                      <a:schemeClr val="tx1">
                        <a:lumMod val="95000"/>
                      </a:schemeClr>
                    </a:solidFill>
                  </a:rPr>
                  <a:t>+ MLP </a:t>
                </a:r>
                <a:r>
                  <a:rPr lang="ja-JP" altLang="en-US" sz="2100" dirty="0">
                    <a:solidFill>
                      <a:schemeClr val="tx1">
                        <a:lumMod val="95000"/>
                      </a:schemeClr>
                    </a:solidFill>
                  </a:rPr>
                  <a:t>を用いる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0" indent="0">
                  <a:buNone/>
                </a:pPr>
                <a:endParaRPr lang="en-US" altLang="ja-JP" sz="2400" dirty="0">
                  <a:solidFill>
                    <a:schemeClr val="tx1">
                      <a:lumMod val="95000"/>
                    </a:schemeClr>
                  </a:solidFill>
                </a:endParaRPr>
              </a:p>
            </p:txBody>
          </p:sp>
        </mc:Choice>
        <mc:Fallback xmlns="">
          <p:sp>
            <p:nvSpPr>
              <p:cNvPr id="30" name="コンテンツ プレースホルダー 2">
                <a:extLst>
                  <a:ext uri="{FF2B5EF4-FFF2-40B4-BE49-F238E27FC236}">
                    <a16:creationId xmlns:a16="http://schemas.microsoft.com/office/drawing/2014/main" id="{56BFB258-F3B5-44C9-A48A-9CBAF0437291}"/>
                  </a:ext>
                </a:extLst>
              </p:cNvPr>
              <p:cNvSpPr>
                <a:spLocks noGrp="1" noRot="1" noChangeAspect="1" noMove="1" noResize="1" noEditPoints="1" noAdjustHandles="1" noChangeArrowheads="1" noChangeShapeType="1" noTextEdit="1"/>
              </p:cNvSpPr>
              <p:nvPr>
                <p:ph idx="1"/>
              </p:nvPr>
            </p:nvSpPr>
            <p:spPr>
              <a:xfrm>
                <a:off x="856061" y="1715770"/>
                <a:ext cx="9144000" cy="2374823"/>
              </a:xfrm>
              <a:blipFill>
                <a:blip r:embed="rId3"/>
                <a:stretch>
                  <a:fillRect l="-1267" t="-410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grpSp>
        <p:nvGrpSpPr>
          <p:cNvPr id="24" name="グループ化 23">
            <a:extLst>
              <a:ext uri="{FF2B5EF4-FFF2-40B4-BE49-F238E27FC236}">
                <a16:creationId xmlns:a16="http://schemas.microsoft.com/office/drawing/2014/main" id="{328C7163-3B95-4A37-B884-0E58E905D357}"/>
              </a:ext>
            </a:extLst>
          </p:cNvPr>
          <p:cNvGrpSpPr/>
          <p:nvPr/>
        </p:nvGrpSpPr>
        <p:grpSpPr>
          <a:xfrm>
            <a:off x="428604" y="3503634"/>
            <a:ext cx="8286791" cy="2397481"/>
            <a:chOff x="191458" y="1348880"/>
            <a:chExt cx="8286791" cy="2397481"/>
          </a:xfrm>
        </p:grpSpPr>
        <p:sp>
          <p:nvSpPr>
            <p:cNvPr id="7" name="矢印: 下 6">
              <a:extLst>
                <a:ext uri="{FF2B5EF4-FFF2-40B4-BE49-F238E27FC236}">
                  <a16:creationId xmlns:a16="http://schemas.microsoft.com/office/drawing/2014/main" id="{9FBBB2B0-9BE6-484E-9495-A08F6C8FDCB9}"/>
                </a:ext>
              </a:extLst>
            </p:cNvPr>
            <p:cNvSpPr/>
            <p:nvPr/>
          </p:nvSpPr>
          <p:spPr>
            <a:xfrm rot="16200000">
              <a:off x="3464901" y="2551421"/>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楕円 7">
              <a:extLst>
                <a:ext uri="{FF2B5EF4-FFF2-40B4-BE49-F238E27FC236}">
                  <a16:creationId xmlns:a16="http://schemas.microsoft.com/office/drawing/2014/main" id="{773F28F5-7FDB-4165-8644-3588EFCF3750}"/>
                </a:ext>
              </a:extLst>
            </p:cNvPr>
            <p:cNvSpPr/>
            <p:nvPr/>
          </p:nvSpPr>
          <p:spPr>
            <a:xfrm>
              <a:off x="4477028" y="2571397"/>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9" name="矢印: 下 8">
              <a:extLst>
                <a:ext uri="{FF2B5EF4-FFF2-40B4-BE49-F238E27FC236}">
                  <a16:creationId xmlns:a16="http://schemas.microsoft.com/office/drawing/2014/main" id="{EF4C82AE-2FED-4AA4-BEF4-564A5B522EC0}"/>
                </a:ext>
              </a:extLst>
            </p:cNvPr>
            <p:cNvSpPr/>
            <p:nvPr/>
          </p:nvSpPr>
          <p:spPr>
            <a:xfrm rot="16200000">
              <a:off x="5741416" y="2567686"/>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5BF202B6-28EA-4DCD-A55B-027C9D202A02}"/>
                </a:ext>
              </a:extLst>
            </p:cNvPr>
            <p:cNvSpPr txBox="1"/>
            <p:nvPr/>
          </p:nvSpPr>
          <p:spPr>
            <a:xfrm>
              <a:off x="5532861" y="2387698"/>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1" name="テキスト ボックス 10">
              <a:extLst>
                <a:ext uri="{FF2B5EF4-FFF2-40B4-BE49-F238E27FC236}">
                  <a16:creationId xmlns:a16="http://schemas.microsoft.com/office/drawing/2014/main" id="{40C9A565-84CD-4136-AE24-59F89775F11A}"/>
                </a:ext>
              </a:extLst>
            </p:cNvPr>
            <p:cNvSpPr txBox="1"/>
            <p:nvPr/>
          </p:nvSpPr>
          <p:spPr>
            <a:xfrm>
              <a:off x="6718757" y="2105871"/>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12" name="テキスト ボックス 11">
              <a:extLst>
                <a:ext uri="{FF2B5EF4-FFF2-40B4-BE49-F238E27FC236}">
                  <a16:creationId xmlns:a16="http://schemas.microsoft.com/office/drawing/2014/main" id="{1A6D12FC-9763-4859-96DF-92C9D84C9154}"/>
                </a:ext>
              </a:extLst>
            </p:cNvPr>
            <p:cNvSpPr txBox="1"/>
            <p:nvPr/>
          </p:nvSpPr>
          <p:spPr>
            <a:xfrm>
              <a:off x="6797493" y="1348880"/>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13" name="テキスト ボックス 12">
              <a:extLst>
                <a:ext uri="{FF2B5EF4-FFF2-40B4-BE49-F238E27FC236}">
                  <a16:creationId xmlns:a16="http://schemas.microsoft.com/office/drawing/2014/main" id="{8507B2D0-D039-43C7-8C2A-503054AB6185}"/>
                </a:ext>
              </a:extLst>
            </p:cNvPr>
            <p:cNvSpPr txBox="1"/>
            <p:nvPr/>
          </p:nvSpPr>
          <p:spPr>
            <a:xfrm>
              <a:off x="6718757" y="3030780"/>
              <a:ext cx="1759492" cy="715581"/>
            </a:xfrm>
            <a:prstGeom prst="rect">
              <a:avLst/>
            </a:prstGeom>
            <a:noFill/>
          </p:spPr>
          <p:txBody>
            <a:bodyPr wrap="square" rtlCol="0">
              <a:spAutoFit/>
            </a:bodyPr>
            <a:lstStyle/>
            <a:p>
              <a:pPr algn="ctr"/>
              <a:r>
                <a:rPr kumimoji="1" lang="ja-JP" altLang="en-US" sz="4050" dirty="0">
                  <a:solidFill>
                    <a:schemeClr val="accent3">
                      <a:lumMod val="20000"/>
                      <a:lumOff val="80000"/>
                    </a:schemeClr>
                  </a:solidFill>
                </a:rPr>
                <a:t>その他</a:t>
              </a:r>
            </a:p>
          </p:txBody>
        </p:sp>
        <p:sp>
          <p:nvSpPr>
            <p:cNvPr id="14" name="テキスト ボックス 13">
              <a:extLst>
                <a:ext uri="{FF2B5EF4-FFF2-40B4-BE49-F238E27FC236}">
                  <a16:creationId xmlns:a16="http://schemas.microsoft.com/office/drawing/2014/main" id="{91585F37-97AA-4EB7-8AAE-4F0FA5087164}"/>
                </a:ext>
              </a:extLst>
            </p:cNvPr>
            <p:cNvSpPr txBox="1"/>
            <p:nvPr/>
          </p:nvSpPr>
          <p:spPr>
            <a:xfrm>
              <a:off x="7204633" y="2775414"/>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5" name="矢印: 下 14">
              <a:extLst>
                <a:ext uri="{FF2B5EF4-FFF2-40B4-BE49-F238E27FC236}">
                  <a16:creationId xmlns:a16="http://schemas.microsoft.com/office/drawing/2014/main" id="{88BCAC60-EE05-4210-A500-865CA307B11B}"/>
                </a:ext>
              </a:extLst>
            </p:cNvPr>
            <p:cNvSpPr/>
            <p:nvPr/>
          </p:nvSpPr>
          <p:spPr>
            <a:xfrm rot="16200000">
              <a:off x="1647387" y="2552043"/>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楕円 16">
              <a:extLst>
                <a:ext uri="{FF2B5EF4-FFF2-40B4-BE49-F238E27FC236}">
                  <a16:creationId xmlns:a16="http://schemas.microsoft.com/office/drawing/2014/main" id="{D1413C0E-6F5B-4F1C-93EB-D64F7A4921D8}"/>
                </a:ext>
              </a:extLst>
            </p:cNvPr>
            <p:cNvSpPr/>
            <p:nvPr/>
          </p:nvSpPr>
          <p:spPr>
            <a:xfrm>
              <a:off x="2284131" y="2515443"/>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p:txBody>
        </p:sp>
        <p:sp>
          <p:nvSpPr>
            <p:cNvPr id="6" name="テキスト ボックス 5">
              <a:extLst>
                <a:ext uri="{FF2B5EF4-FFF2-40B4-BE49-F238E27FC236}">
                  <a16:creationId xmlns:a16="http://schemas.microsoft.com/office/drawing/2014/main" id="{2BB15F5C-F789-4164-9D62-B70FF970ED5A}"/>
                </a:ext>
              </a:extLst>
            </p:cNvPr>
            <p:cNvSpPr txBox="1"/>
            <p:nvPr/>
          </p:nvSpPr>
          <p:spPr>
            <a:xfrm>
              <a:off x="191458" y="2712984"/>
              <a:ext cx="1420393" cy="369332"/>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ECA4131F-139A-4CD2-A94D-385152A5E2C5}"/>
              </a:ext>
            </a:extLst>
          </p:cNvPr>
          <p:cNvSpPr txBox="1"/>
          <p:nvPr/>
        </p:nvSpPr>
        <p:spPr>
          <a:xfrm>
            <a:off x="4246346" y="3905921"/>
            <a:ext cx="1628113" cy="646331"/>
          </a:xfrm>
          <a:prstGeom prst="rect">
            <a:avLst/>
          </a:prstGeom>
          <a:noFill/>
        </p:spPr>
        <p:txBody>
          <a:bodyPr wrap="square" rtlCol="0">
            <a:spAutoFit/>
          </a:bodyPr>
          <a:lstStyle/>
          <a:p>
            <a:pPr algn="ctr"/>
            <a:r>
              <a:rPr kumimoji="1" lang="ja-JP" altLang="en-US" dirty="0"/>
              <a:t>同じ</a:t>
            </a:r>
            <a:endParaRPr kumimoji="1" lang="en-US" altLang="ja-JP" dirty="0"/>
          </a:p>
          <a:p>
            <a:pPr algn="ctr"/>
            <a:r>
              <a:rPr kumimoji="1" lang="ja-JP" altLang="en-US" dirty="0"/>
              <a:t>パラメータ</a:t>
            </a:r>
          </a:p>
        </p:txBody>
      </p:sp>
      <p:sp>
        <p:nvSpPr>
          <p:cNvPr id="28" name="正方形/長方形 27">
            <a:extLst>
              <a:ext uri="{FF2B5EF4-FFF2-40B4-BE49-F238E27FC236}">
                <a16:creationId xmlns:a16="http://schemas.microsoft.com/office/drawing/2014/main" id="{205FF1FB-59FD-43C8-AA32-47CC85522330}"/>
              </a:ext>
            </a:extLst>
          </p:cNvPr>
          <p:cNvSpPr/>
          <p:nvPr/>
        </p:nvSpPr>
        <p:spPr>
          <a:xfrm>
            <a:off x="114292" y="5901115"/>
            <a:ext cx="5655715"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endParaRPr kumimoji="1" lang="ja-JP" altLang="en-US" dirty="0"/>
          </a:p>
        </p:txBody>
      </p:sp>
      <p:sp>
        <p:nvSpPr>
          <p:cNvPr id="22" name="思考の吹き出し: 雲形 21">
            <a:extLst>
              <a:ext uri="{FF2B5EF4-FFF2-40B4-BE49-F238E27FC236}">
                <a16:creationId xmlns:a16="http://schemas.microsoft.com/office/drawing/2014/main" id="{12DCC1A8-20CC-42D3-A490-8A8353DF0148}"/>
              </a:ext>
            </a:extLst>
          </p:cNvPr>
          <p:cNvSpPr/>
          <p:nvPr/>
        </p:nvSpPr>
        <p:spPr>
          <a:xfrm>
            <a:off x="3935001" y="2258604"/>
            <a:ext cx="3358597" cy="1915071"/>
          </a:xfrm>
          <a:prstGeom prst="cloudCallout">
            <a:avLst>
              <a:gd name="adj1" fmla="val -47704"/>
              <a:gd name="adj2" fmla="val 77948"/>
            </a:avLst>
          </a:prstGeom>
          <a:solidFill>
            <a:schemeClr val="tx2">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4B54B"/>
                </a:solidFill>
              </a:rPr>
              <a:t>時系列</a:t>
            </a:r>
            <a:r>
              <a:rPr kumimoji="1" lang="ja-JP" altLang="en-US" dirty="0"/>
              <a:t>を考慮した</a:t>
            </a:r>
            <a:endParaRPr kumimoji="1" lang="en-US" altLang="ja-JP" dirty="0"/>
          </a:p>
          <a:p>
            <a:pPr algn="ctr"/>
            <a:r>
              <a:rPr kumimoji="1" lang="ja-JP" altLang="en-US" dirty="0"/>
              <a:t>分散表現に変換</a:t>
            </a:r>
            <a:endParaRPr kumimoji="1" lang="en-US" altLang="ja-JP" dirty="0"/>
          </a:p>
          <a:p>
            <a:pPr algn="ctr"/>
            <a:r>
              <a:rPr kumimoji="1" lang="ja-JP" altLang="en-US" dirty="0"/>
              <a:t>できるのでは？</a:t>
            </a:r>
          </a:p>
        </p:txBody>
      </p:sp>
      <p:sp>
        <p:nvSpPr>
          <p:cNvPr id="23" name="テキスト ボックス 22">
            <a:extLst>
              <a:ext uri="{FF2B5EF4-FFF2-40B4-BE49-F238E27FC236}">
                <a16:creationId xmlns:a16="http://schemas.microsoft.com/office/drawing/2014/main" id="{203AFF7D-DD13-478B-BA25-AE90FCB61B99}"/>
              </a:ext>
            </a:extLst>
          </p:cNvPr>
          <p:cNvSpPr txBox="1"/>
          <p:nvPr/>
        </p:nvSpPr>
        <p:spPr>
          <a:xfrm>
            <a:off x="2380405" y="3915607"/>
            <a:ext cx="1182652"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と同じ次元</a:t>
            </a:r>
          </a:p>
        </p:txBody>
      </p:sp>
      <p:cxnSp>
        <p:nvCxnSpPr>
          <p:cNvPr id="25" name="直線矢印コネクタ 24">
            <a:extLst>
              <a:ext uri="{FF2B5EF4-FFF2-40B4-BE49-F238E27FC236}">
                <a16:creationId xmlns:a16="http://schemas.microsoft.com/office/drawing/2014/main" id="{0B822D93-F178-4359-9646-44C4D19ECB53}"/>
              </a:ext>
            </a:extLst>
          </p:cNvPr>
          <p:cNvCxnSpPr>
            <a:cxnSpLocks/>
            <a:stCxn id="23" idx="2"/>
          </p:cNvCxnSpPr>
          <p:nvPr/>
        </p:nvCxnSpPr>
        <p:spPr>
          <a:xfrm>
            <a:off x="2971731" y="4561938"/>
            <a:ext cx="989481" cy="243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2DEB207-4223-46DC-B5D2-622982F45B97}"/>
              </a:ext>
            </a:extLst>
          </p:cNvPr>
          <p:cNvCxnSpPr>
            <a:cxnSpLocks/>
          </p:cNvCxnSpPr>
          <p:nvPr/>
        </p:nvCxnSpPr>
        <p:spPr>
          <a:xfrm flipV="1">
            <a:off x="1682983" y="5301625"/>
            <a:ext cx="328697" cy="550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343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r>
              <a:rPr lang="ja-JP" altLang="en-US" sz="4050" cap="none" dirty="0">
                <a:solidFill>
                  <a:schemeClr val="tx1"/>
                </a:solidFill>
              </a:rPr>
              <a:t> </a:t>
            </a: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&lt;pad&gt;</a:t>
            </a:r>
            <a:endParaRPr kumimoji="1" lang="ja-JP" altLang="en-US" sz="24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085275" cy="646331"/>
          </a:xfrm>
          <a:prstGeom prst="rect">
            <a:avLst/>
          </a:prstGeom>
          <a:noFill/>
        </p:spPr>
        <p:txBody>
          <a:bodyPr wrap="square" rtlCol="0">
            <a:spAutoFit/>
          </a:bodyPr>
          <a:lstStyle/>
          <a:p>
            <a:r>
              <a:rPr kumimoji="1" lang="en-US" altLang="ja-JP" dirty="0"/>
              <a:t>※ </a:t>
            </a:r>
            <a:r>
              <a:rPr kumimoji="1" lang="ja-JP" altLang="en-US" dirty="0"/>
              <a:t>一つの吹き出しを一文とする</a:t>
            </a:r>
            <a:endParaRPr kumimoji="1" lang="en-US" altLang="ja-JP" dirty="0"/>
          </a:p>
          <a:p>
            <a:r>
              <a:rPr kumimoji="1" lang="en-US" altLang="ja-JP" dirty="0"/>
              <a:t>※ &lt;pad&gt; </a:t>
            </a:r>
            <a:r>
              <a:rPr kumimoji="1" lang="ja-JP" altLang="en-US" dirty="0"/>
              <a:t>の分散表現はゼロベクトル</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8034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いえ </a:t>
            </a:r>
            <a:endParaRPr kumimoji="1" lang="en-US" altLang="ja-JP" sz="2400" dirty="0"/>
          </a:p>
          <a:p>
            <a:pPr algn="ctr"/>
            <a:r>
              <a:rPr kumimoji="1" lang="ja-JP" altLang="en-US" sz="2400" dirty="0"/>
              <a:t>大丈夫です</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50572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昨日 </a:t>
            </a:r>
            <a:r>
              <a:rPr kumimoji="1" lang="en-US" altLang="ja-JP" sz="2000" dirty="0"/>
              <a:t>…</a:t>
            </a:r>
          </a:p>
          <a:p>
            <a:pPr algn="ctr"/>
            <a:r>
              <a:rPr kumimoji="1" lang="ja-JP" altLang="en-US" sz="2000" dirty="0"/>
              <a:t>見てたからな</a:t>
            </a:r>
            <a:r>
              <a:rPr kumimoji="1" lang="en-US" altLang="ja-JP" sz="2000" dirty="0"/>
              <a: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951068" cy="369332"/>
          </a:xfrm>
          <a:prstGeom prst="rect">
            <a:avLst/>
          </a:prstGeom>
          <a:noFill/>
        </p:spPr>
        <p:txBody>
          <a:bodyPr wrap="square" rtlCol="0">
            <a:spAutoFit/>
          </a:bodyPr>
          <a:lstStyle/>
          <a:p>
            <a:r>
              <a:rPr kumimoji="1" lang="en-US" altLang="ja-JP" dirty="0"/>
              <a:t>※ </a:t>
            </a:r>
            <a:r>
              <a:rPr kumimoji="1" lang="ja-JP" altLang="en-US" dirty="0"/>
              <a:t>同一の </a:t>
            </a:r>
            <a:r>
              <a:rPr kumimoji="1" lang="en-US" altLang="ja-JP" dirty="0"/>
              <a:t>4 </a:t>
            </a:r>
            <a:r>
              <a:rPr kumimoji="1" lang="ja-JP" altLang="en-US" dirty="0"/>
              <a:t>コマに含まれていれば連続と扱う</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私で何か </a:t>
            </a:r>
            <a:r>
              <a:rPr kumimoji="1" lang="en-US" altLang="ja-JP" sz="2000" dirty="0"/>
              <a:t>…</a:t>
            </a:r>
          </a:p>
          <a:p>
            <a:pPr algn="ctr"/>
            <a:r>
              <a:rPr kumimoji="1" lang="ja-JP" altLang="en-US" sz="2000" dirty="0"/>
              <a:t>あれば言ってね</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63322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&lt;pad&gt;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&lt;pad&gt;</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&lt;pad&gt;</a:t>
            </a:r>
            <a:endParaRPr kumimoji="1" lang="ja-JP" altLang="en-US" sz="2000" dirty="0"/>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Tree>
    <p:extLst>
      <p:ext uri="{BB962C8B-B14F-4D97-AF65-F5344CB8AC3E}">
        <p14:creationId xmlns:p14="http://schemas.microsoft.com/office/powerpoint/2010/main" val="3553593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昨日 </a:t>
            </a:r>
            <a:r>
              <a:rPr kumimoji="1" lang="en-US" altLang="ja-JP" sz="1400" b="1" dirty="0"/>
              <a:t>…</a:t>
            </a:r>
          </a:p>
          <a:p>
            <a:pPr algn="ctr"/>
            <a:r>
              <a:rPr kumimoji="1" lang="ja-JP" altLang="en-US" sz="1400" b="1" dirty="0"/>
              <a:t>見てたからな</a:t>
            </a:r>
            <a:r>
              <a:rPr kumimoji="1" lang="en-US" altLang="ja-JP" sz="1400" b="1" dirty="0"/>
              <a:t>…</a:t>
            </a:r>
            <a:endParaRPr kumimoji="1" lang="ja-JP" altLang="en-US" sz="1400" b="1" dirty="0"/>
          </a:p>
        </p:txBody>
      </p:sp>
    </p:spTree>
    <p:extLst>
      <p:ext uri="{BB962C8B-B14F-4D97-AF65-F5344CB8AC3E}">
        <p14:creationId xmlns:p14="http://schemas.microsoft.com/office/powerpoint/2010/main" val="444753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638933" y="1822686"/>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のシソーラスを用いてデータを拡張</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410668"/>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a:t>
            </a:r>
            <a:endParaRPr lang="ja-JP" altLang="en-US" sz="4050" cap="none" dirty="0">
              <a:solidFill>
                <a:schemeClr val="tx1"/>
              </a:solidFill>
            </a:endParaRPr>
          </a:p>
        </p:txBody>
      </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spTree>
    <p:extLst>
      <p:ext uri="{BB962C8B-B14F-4D97-AF65-F5344CB8AC3E}">
        <p14:creationId xmlns:p14="http://schemas.microsoft.com/office/powerpoint/2010/main" val="816393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 </a:t>
            </a:r>
            <a:r>
              <a:rPr lang="en-US" altLang="ja-JP" sz="4050" cap="none" dirty="0">
                <a:solidFill>
                  <a:schemeClr val="tx1"/>
                </a:solidFill>
              </a:rPr>
              <a:t>2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 </a:t>
            </a:r>
            <a:r>
              <a:rPr lang="en-US" altLang="ja-JP" sz="2400" dirty="0">
                <a:solidFill>
                  <a:schemeClr val="tx1">
                    <a:lumMod val="95000"/>
                  </a:schemeClr>
                </a:solidFill>
              </a:rPr>
              <a:t>F </a:t>
            </a:r>
            <a:r>
              <a:rPr lang="ja-JP" altLang="en-US" sz="2400" dirty="0">
                <a:solidFill>
                  <a:schemeClr val="tx1">
                    <a:lumMod val="95000"/>
                  </a:schemeClr>
                </a:solidFill>
              </a:rPr>
              <a:t>値</a:t>
            </a:r>
            <a:r>
              <a:rPr lang="en-US" altLang="ja-JP" sz="2400" dirty="0">
                <a:solidFill>
                  <a:schemeClr val="tx1">
                    <a:lumMod val="95000"/>
                  </a:schemeClr>
                </a:solidFill>
              </a:rPr>
              <a:t>							</a:t>
            </a:r>
            <a:r>
              <a:rPr lang="ja-JP" altLang="en-US" sz="2400" dirty="0">
                <a:solidFill>
                  <a:schemeClr val="tx1">
                    <a:lumMod val="95000"/>
                  </a:schemeClr>
                </a:solidFill>
              </a:rPr>
              <a:t>が最大となるエポックを採用</a:t>
            </a: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427054901"/>
                  </p:ext>
                </p:extLst>
              </p:nvPr>
            </p:nvGraphicFramePr>
            <p:xfrm>
              <a:off x="856060" y="1908830"/>
              <a:ext cx="3293844" cy="3529673"/>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1800" dirty="0"/>
                            <a:t>初期学習率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5.0 </m:t>
                                </m:r>
                                <m:r>
                                  <a:rPr kumimoji="1" lang="en-US" altLang="ja-JP" sz="2000" b="0" i="1" smtClean="0">
                                    <a:latin typeface="Cambria Math" panose="02040503050406030204" pitchFamily="18" charset="0"/>
                                    <a:ea typeface="Cambria Math" panose="02040503050406030204" pitchFamily="18" charset="0"/>
                                  </a:rPr>
                                  <m:t>× </m:t>
                                </m:r>
                                <m:sSup>
                                  <m:sSupPr>
                                    <m:ctrlPr>
                                      <a:rPr kumimoji="1" lang="en-US" altLang="ja-JP" sz="2000" b="0" i="1" smtClean="0">
                                        <a:latin typeface="Cambria Math" panose="02040503050406030204" pitchFamily="18" charset="0"/>
                                        <a:ea typeface="Cambria Math" panose="02040503050406030204" pitchFamily="18" charset="0"/>
                                      </a:rPr>
                                    </m:ctrlPr>
                                  </m:sSupPr>
                                  <m:e>
                                    <m:r>
                                      <a:rPr kumimoji="1" lang="en-US" altLang="ja-JP" sz="2000" b="0" i="1" smtClean="0">
                                        <a:latin typeface="Cambria Math" panose="02040503050406030204" pitchFamily="18" charset="0"/>
                                        <a:ea typeface="Cambria Math" panose="02040503050406030204" pitchFamily="18" charset="0"/>
                                      </a:rPr>
                                      <m:t>10</m:t>
                                    </m:r>
                                  </m:e>
                                  <m:sup>
                                    <m:r>
                                      <a:rPr kumimoji="1" lang="en-US" altLang="ja-JP" sz="2000" b="0" i="1" smtClean="0">
                                        <a:latin typeface="Cambria Math" panose="02040503050406030204" pitchFamily="18" charset="0"/>
                                        <a:ea typeface="Cambria Math" panose="02040503050406030204" pitchFamily="18" charset="0"/>
                                      </a:rPr>
                                      <m:t>−6</m:t>
                                    </m:r>
                                  </m:sup>
                                </m:sSup>
                              </m:oMath>
                            </m:oMathPara>
                          </a14:m>
                          <a:endParaRPr kumimoji="1" lang="ja-JP" altLang="en-US" sz="1800" dirty="0"/>
                        </a:p>
                      </a:txBody>
                      <a:tcPr marL="68580" marR="68580" marT="34290" marB="34290" anchor="ctr"/>
                    </a:tc>
                    <a:extLst>
                      <a:ext uri="{0D108BD9-81ED-4DB2-BD59-A6C34878D82A}">
                        <a16:rowId xmlns:a16="http://schemas.microsoft.com/office/drawing/2014/main" val="20889970"/>
                      </a:ext>
                    </a:extLst>
                  </a:tr>
                  <a:tr h="727490">
                    <a:tc>
                      <a:txBody>
                        <a:bodyPr/>
                        <a:lstStyle/>
                        <a:p>
                          <a:pPr algn="ctr"/>
                          <a:r>
                            <a:rPr kumimoji="1" lang="ja-JP" altLang="en-US" sz="1600" b="1" dirty="0"/>
                            <a:t>学習率</a:t>
                          </a:r>
                          <a:endParaRPr kumimoji="1" lang="en-US" altLang="ja-JP" sz="1600" b="1" dirty="0"/>
                        </a:p>
                        <a:p>
                          <a:pPr algn="ctr"/>
                          <a:r>
                            <a:rPr kumimoji="1" lang="ja-JP" altLang="en-US" sz="1600" b="1" dirty="0"/>
                            <a:t>スケジューラー</a:t>
                          </a:r>
                        </a:p>
                      </a:txBody>
                      <a:tcPr marL="68580" marR="68580" marT="34290" marB="34290" anchor="ctr"/>
                    </a:tc>
                    <a:tc>
                      <a:txBody>
                        <a:bodyPr/>
                        <a:lstStyle/>
                        <a:p>
                          <a:pPr algn="ctr"/>
                          <a:r>
                            <a:rPr kumimoji="1" lang="en-US" altLang="ja-JP" sz="1800" dirty="0"/>
                            <a:t>Cosine</a:t>
                          </a:r>
                        </a:p>
                        <a:p>
                          <a:pPr algn="ctr"/>
                          <a:r>
                            <a:rPr kumimoji="1" lang="en-US" altLang="ja-JP" sz="1800" dirty="0" err="1"/>
                            <a:t>AnnealingLR</a:t>
                          </a:r>
                          <a:endParaRPr kumimoji="1" lang="ja-JP" altLang="en-US" sz="1800" dirty="0"/>
                        </a:p>
                      </a:txBody>
                      <a:tcPr marL="68580" marR="68580" marT="34290" marB="34290" anchor="ctr"/>
                    </a:tc>
                    <a:extLst>
                      <a:ext uri="{0D108BD9-81ED-4DB2-BD59-A6C34878D82A}">
                        <a16:rowId xmlns:a16="http://schemas.microsoft.com/office/drawing/2014/main" val="783106229"/>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xmlns="">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427054901"/>
                  </p:ext>
                </p:extLst>
              </p:nvPr>
            </p:nvGraphicFramePr>
            <p:xfrm>
              <a:off x="856060" y="1908830"/>
              <a:ext cx="3293844" cy="3529673"/>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1800" dirty="0"/>
                            <a:t>初期学習率</a:t>
                          </a:r>
                        </a:p>
                      </a:txBody>
                      <a:tcPr marL="68580" marR="68580" marT="34290" marB="34290" anchor="ctr"/>
                    </a:tc>
                    <a:tc>
                      <a:txBody>
                        <a:bodyPr/>
                        <a:lstStyle/>
                        <a:p>
                          <a:endParaRPr lang="ja-JP"/>
                        </a:p>
                      </a:txBody>
                      <a:tcPr marL="68580" marR="68580" marT="34290" marB="34290" anchor="ctr">
                        <a:blipFill>
                          <a:blip r:embed="rId3"/>
                          <a:stretch>
                            <a:fillRect l="-100741" t="-424242" r="-1111" b="-374242"/>
                          </a:stretch>
                        </a:blipFill>
                      </a:tcPr>
                    </a:tc>
                    <a:extLst>
                      <a:ext uri="{0D108BD9-81ED-4DB2-BD59-A6C34878D82A}">
                        <a16:rowId xmlns:a16="http://schemas.microsoft.com/office/drawing/2014/main" val="20889970"/>
                      </a:ext>
                    </a:extLst>
                  </a:tr>
                  <a:tr h="727490">
                    <a:tc>
                      <a:txBody>
                        <a:bodyPr/>
                        <a:lstStyle/>
                        <a:p>
                          <a:pPr algn="ctr"/>
                          <a:r>
                            <a:rPr kumimoji="1" lang="ja-JP" altLang="en-US" sz="1600" b="1" dirty="0"/>
                            <a:t>学習率</a:t>
                          </a:r>
                          <a:endParaRPr kumimoji="1" lang="en-US" altLang="ja-JP" sz="1600" b="1" dirty="0"/>
                        </a:p>
                        <a:p>
                          <a:pPr algn="ctr"/>
                          <a:r>
                            <a:rPr kumimoji="1" lang="ja-JP" altLang="en-US" sz="1600" b="1" dirty="0"/>
                            <a:t>スケジューラー</a:t>
                          </a:r>
                        </a:p>
                      </a:txBody>
                      <a:tcPr marL="68580" marR="68580" marT="34290" marB="34290" anchor="ctr"/>
                    </a:tc>
                    <a:tc>
                      <a:txBody>
                        <a:bodyPr/>
                        <a:lstStyle/>
                        <a:p>
                          <a:pPr algn="ctr"/>
                          <a:r>
                            <a:rPr kumimoji="1" lang="en-US" altLang="ja-JP" sz="1800" dirty="0"/>
                            <a:t>Cosine</a:t>
                          </a:r>
                        </a:p>
                        <a:p>
                          <a:pPr algn="ctr"/>
                          <a:r>
                            <a:rPr kumimoji="1" lang="en-US" altLang="ja-JP" sz="1800" dirty="0" err="1"/>
                            <a:t>AnnealingLR</a:t>
                          </a:r>
                          <a:endParaRPr kumimoji="1" lang="ja-JP" altLang="en-US" sz="1800" dirty="0"/>
                        </a:p>
                      </a:txBody>
                      <a:tcPr marL="68580" marR="68580" marT="34290" marB="34290" anchor="ctr"/>
                    </a:tc>
                    <a:extLst>
                      <a:ext uri="{0D108BD9-81ED-4DB2-BD59-A6C34878D82A}">
                        <a16:rowId xmlns:a16="http://schemas.microsoft.com/office/drawing/2014/main" val="783106229"/>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900942615"/>
              </p:ext>
            </p:extLst>
          </p:nvPr>
        </p:nvGraphicFramePr>
        <p:xfrm>
          <a:off x="4991714" y="1799645"/>
          <a:ext cx="3293844" cy="219456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実験１</a:t>
                      </a:r>
                      <a:r>
                        <a:rPr kumimoji="1" lang="en-US" altLang="ja-JP" sz="2100" dirty="0"/>
                        <a:t>] 3</a:t>
                      </a:r>
                      <a:r>
                        <a:rPr kumimoji="1" lang="ja-JP" altLang="en-US" sz="2100" dirty="0"/>
                        <a:t>層</a:t>
                      </a:r>
                      <a:r>
                        <a:rPr kumimoji="1" lang="en-US" altLang="ja-JP" sz="2100" dirty="0"/>
                        <a:t>MLP</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dirty="0"/>
                        <a:t>300</a:t>
                      </a:r>
                      <a:endParaRPr kumimoji="1" lang="ja-JP" altLang="en-US" sz="2000" b="1"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dirty="0"/>
                        <a:t>30</a:t>
                      </a:r>
                      <a:endParaRPr kumimoji="1" lang="ja-JP" altLang="en-US" sz="2000" b="1" dirty="0"/>
                    </a:p>
                  </a:txBody>
                  <a:tcPr marL="68580" marR="68580" marT="34290" marB="34290" anchor="ctr"/>
                </a:tc>
                <a:extLst>
                  <a:ext uri="{0D108BD9-81ED-4DB2-BD59-A6C34878D82A}">
                    <a16:rowId xmlns:a16="http://schemas.microsoft.com/office/drawing/2014/main" val="3505142670"/>
                  </a:ext>
                </a:extLst>
              </a:tr>
              <a:tr h="342900">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2000" b="1" dirty="0"/>
                        <a:t>2</a:t>
                      </a:r>
                      <a:endParaRPr kumimoji="1" lang="ja-JP" altLang="en-US" sz="2000" b="1" dirty="0"/>
                    </a:p>
                  </a:txBody>
                  <a:tcPr marL="68580" marR="68580" marT="34290" marB="34290" anchor="ctr"/>
                </a:tc>
                <a:extLst>
                  <a:ext uri="{0D108BD9-81ED-4DB2-BD59-A6C34878D82A}">
                    <a16:rowId xmlns:a16="http://schemas.microsoft.com/office/drawing/2014/main" val="113665957"/>
                  </a:ext>
                </a:extLst>
              </a:tr>
              <a:tr h="342900">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800"/>
                        <a:t>tanh </a:t>
                      </a:r>
                      <a:r>
                        <a:rPr kumimoji="1" lang="en-US" altLang="ja-JP" sz="1800" baseline="50000"/>
                        <a:t>*1</a:t>
                      </a:r>
                      <a:endParaRPr kumimoji="1" lang="en-US" altLang="ja-JP" sz="1800"/>
                    </a:p>
                  </a:txBody>
                  <a:tcPr marL="68580" marR="68580" marT="34290" marB="34290" anchor="ctr"/>
                </a:tc>
                <a:extLst>
                  <a:ext uri="{0D108BD9-81ED-4DB2-BD59-A6C34878D82A}">
                    <a16:rowId xmlns:a16="http://schemas.microsoft.com/office/drawing/2014/main" val="4139072511"/>
                  </a:ext>
                </a:extLst>
              </a:tr>
              <a:tr h="342900">
                <a:tc>
                  <a:txBody>
                    <a:bodyPr/>
                    <a:lstStyle/>
                    <a:p>
                      <a:pPr algn="ctr"/>
                      <a:r>
                        <a:rPr kumimoji="1" lang="ja-JP" altLang="en-US" sz="1600" b="1" dirty="0"/>
                        <a:t>ドロップアウト率</a:t>
                      </a:r>
                    </a:p>
                  </a:txBody>
                  <a:tcPr marL="68580" marR="68580" marT="34290" marB="34290" anchor="ctr"/>
                </a:tc>
                <a:tc>
                  <a:txBody>
                    <a:bodyPr/>
                    <a:lstStyle/>
                    <a:p>
                      <a:pPr algn="ctr"/>
                      <a:r>
                        <a:rPr kumimoji="1" lang="en-US" altLang="ja-JP" sz="1800"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6271115" y="4011952"/>
            <a:ext cx="2014445" cy="300082"/>
          </a:xfrm>
          <a:prstGeom prst="rect">
            <a:avLst/>
          </a:prstGeom>
          <a:noFill/>
        </p:spPr>
        <p:txBody>
          <a:bodyPr wrap="square" rtlCol="0">
            <a:spAutoFit/>
          </a:bodyPr>
          <a:lstStyle/>
          <a:p>
            <a:r>
              <a:rPr kumimoji="1" lang="en-US" altLang="ja-JP" sz="1350" dirty="0"/>
              <a:t>*1 </a:t>
            </a:r>
            <a:r>
              <a:rPr kumimoji="1" lang="ja-JP" altLang="en-US" sz="1350" dirty="0"/>
              <a:t>出力層では</a:t>
            </a:r>
            <a:r>
              <a:rPr kumimoji="1" lang="en-US" altLang="ja-JP" sz="1350" dirty="0" err="1"/>
              <a:t>softmax</a:t>
            </a:r>
            <a:endParaRPr kumimoji="1" lang="ja-JP" altLang="en-US" sz="1350" dirty="0"/>
          </a:p>
        </p:txBody>
      </p:sp>
      <p:graphicFrame>
        <p:nvGraphicFramePr>
          <p:cNvPr id="8" name="表 7">
            <a:extLst>
              <a:ext uri="{FF2B5EF4-FFF2-40B4-BE49-F238E27FC236}">
                <a16:creationId xmlns:a16="http://schemas.microsoft.com/office/drawing/2014/main" id="{E72E4203-1E33-41E4-9E64-2B83B90F254A}"/>
              </a:ext>
            </a:extLst>
          </p:cNvPr>
          <p:cNvGraphicFramePr>
            <a:graphicFrameLocks noGrp="1"/>
          </p:cNvGraphicFramePr>
          <p:nvPr>
            <p:extLst>
              <p:ext uri="{D42A27DB-BD31-4B8C-83A1-F6EECF244321}">
                <p14:modId xmlns:p14="http://schemas.microsoft.com/office/powerpoint/2010/main" val="1741575202"/>
              </p:ext>
            </p:extLst>
          </p:nvPr>
        </p:nvGraphicFramePr>
        <p:xfrm>
          <a:off x="4991714" y="4364083"/>
          <a:ext cx="3293844" cy="113538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実験２</a:t>
                      </a:r>
                      <a:r>
                        <a:rPr kumimoji="1" lang="en-US" altLang="ja-JP" sz="2100" dirty="0"/>
                        <a:t>] LSTM</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i="0" dirty="0"/>
                        <a:t>300</a:t>
                      </a:r>
                      <a:endParaRPr kumimoji="1" lang="ja-JP" altLang="en-US" sz="2000" b="1" i="0"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i="0" dirty="0"/>
                        <a:t>300</a:t>
                      </a:r>
                      <a:endParaRPr kumimoji="1" lang="ja-JP" altLang="en-US" sz="2000" b="1" i="0" dirty="0"/>
                    </a:p>
                  </a:txBody>
                  <a:tcPr marL="68580" marR="68580" marT="34290" marB="34290" anchor="ctr"/>
                </a:tc>
                <a:extLst>
                  <a:ext uri="{0D108BD9-81ED-4DB2-BD59-A6C34878D82A}">
                    <a16:rowId xmlns:a16="http://schemas.microsoft.com/office/drawing/2014/main" val="3505142670"/>
                  </a:ext>
                </a:extLst>
              </a:tr>
            </a:tbl>
          </a:graphicData>
        </a:graphic>
      </p:graphicFrame>
    </p:spTree>
    <p:extLst>
      <p:ext uri="{BB962C8B-B14F-4D97-AF65-F5344CB8AC3E}">
        <p14:creationId xmlns:p14="http://schemas.microsoft.com/office/powerpoint/2010/main" val="1825257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3" name="テキスト ボックス 2">
            <a:extLst>
              <a:ext uri="{FF2B5EF4-FFF2-40B4-BE49-F238E27FC236}">
                <a16:creationId xmlns:a16="http://schemas.microsoft.com/office/drawing/2014/main" id="{AF36D5BE-FE49-45CE-8BBC-0E5CAF549DDD}"/>
              </a:ext>
            </a:extLst>
          </p:cNvPr>
          <p:cNvSpPr txBox="1"/>
          <p:nvPr/>
        </p:nvSpPr>
        <p:spPr>
          <a:xfrm>
            <a:off x="1088967" y="2069869"/>
            <a:ext cx="7040880" cy="2492990"/>
          </a:xfrm>
          <a:prstGeom prst="rect">
            <a:avLst/>
          </a:prstGeom>
          <a:noFill/>
        </p:spPr>
        <p:txBody>
          <a:bodyPr wrap="square" rtlCol="0">
            <a:spAutoFit/>
          </a:bodyPr>
          <a:lstStyle/>
          <a:p>
            <a:r>
              <a:rPr kumimoji="1" lang="ja-JP" altLang="en-US" sz="3600" dirty="0"/>
              <a:t>クラス重み</a:t>
            </a:r>
            <a:endParaRPr kumimoji="1" lang="en-US" altLang="ja-JP" sz="3600" dirty="0"/>
          </a:p>
          <a:p>
            <a:endParaRPr kumimoji="1" lang="en-US" altLang="ja-JP" sz="2000" dirty="0"/>
          </a:p>
          <a:p>
            <a:r>
              <a:rPr kumimoji="1" lang="ja-JP" altLang="en-US" sz="2000" dirty="0"/>
              <a:t>多くのタッチにおいて</a:t>
            </a:r>
            <a:r>
              <a:rPr kumimoji="1" lang="en-US" altLang="ja-JP" sz="2000" dirty="0"/>
              <a:t>,</a:t>
            </a:r>
          </a:p>
          <a:p>
            <a:r>
              <a:rPr kumimoji="1" lang="ja-JP" altLang="en-US" sz="2000" dirty="0"/>
              <a:t>正例は負例に対してデータ数が非常に少ない不均衡データ</a:t>
            </a:r>
            <a:endParaRPr kumimoji="1" lang="en-US" altLang="ja-JP" sz="2000" dirty="0"/>
          </a:p>
          <a:p>
            <a:endParaRPr kumimoji="1" lang="en-US" altLang="ja-JP" sz="2000" dirty="0"/>
          </a:p>
          <a:p>
            <a:pPr marL="342900" indent="-342900">
              <a:buFont typeface="Symbol" panose="05050102010706020507" pitchFamily="18" charset="2"/>
              <a:buChar char="Þ"/>
            </a:pPr>
            <a:r>
              <a:rPr kumimoji="1" lang="ja-JP" altLang="en-US" sz="2000" dirty="0"/>
              <a:t>訓練用データにおける各ラベルのデータ数の逆数を</a:t>
            </a:r>
            <a:r>
              <a:rPr kumimoji="1" lang="en-US" altLang="ja-JP" sz="2000" dirty="0"/>
              <a:t>       </a:t>
            </a:r>
            <a:r>
              <a:rPr kumimoji="1" lang="ja-JP" altLang="en-US" sz="2000" dirty="0"/>
              <a:t>クラス重みとして設定</a:t>
            </a:r>
            <a:endParaRPr kumimoji="1" lang="en-US" altLang="ja-JP" sz="2000" dirty="0"/>
          </a:p>
        </p:txBody>
      </p:sp>
      <p:sp>
        <p:nvSpPr>
          <p:cNvPr id="9" name="スライド番号プレースホルダー 4">
            <a:extLst>
              <a:ext uri="{FF2B5EF4-FFF2-40B4-BE49-F238E27FC236}">
                <a16:creationId xmlns:a16="http://schemas.microsoft.com/office/drawing/2014/main" id="{180A757A-5D3D-4FFE-8BE4-C2E6F1417098}"/>
              </a:ext>
            </a:extLst>
          </p:cNvPr>
          <p:cNvSpPr>
            <a:spLocks noGrp="1"/>
          </p:cNvSpPr>
          <p:nvPr>
            <p:ph type="sldNum" sz="quarter" idx="12"/>
          </p:nvPr>
        </p:nvSpPr>
        <p:spPr>
          <a:xfrm>
            <a:off x="7144338" y="6178260"/>
            <a:ext cx="1186347" cy="365125"/>
          </a:xfrm>
        </p:spPr>
        <p:txBody>
          <a:bodyPr/>
          <a:lstStyle/>
          <a:p>
            <a:fld id="{84E5AB44-6C43-4864-84E5-D75B94A07FCF}" type="slidenum">
              <a:rPr kumimoji="1" lang="ja-JP" altLang="en-US" smtClean="0"/>
              <a:t>33</a:t>
            </a:fld>
            <a:endParaRPr kumimoji="1" lang="ja-JP" altLang="en-US" dirty="0"/>
          </a:p>
        </p:txBody>
      </p:sp>
    </p:spTree>
    <p:extLst>
      <p:ext uri="{BB962C8B-B14F-4D97-AF65-F5344CB8AC3E}">
        <p14:creationId xmlns:p14="http://schemas.microsoft.com/office/powerpoint/2010/main" val="3416545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617069539"/>
              </p:ext>
            </p:extLst>
          </p:nvPr>
        </p:nvGraphicFramePr>
        <p:xfrm>
          <a:off x="2080230" y="1677277"/>
          <a:ext cx="4981161" cy="4022480"/>
        </p:xfrm>
        <a:graphic>
          <a:graphicData uri="http://schemas.openxmlformats.org/drawingml/2006/table">
            <a:tbl>
              <a:tblPr firstRow="1" lastRow="1" bandRow="1">
                <a:tableStyleId>{BDBED569-4797-4DF1-A0F4-6AAB3CD982D8}</a:tableStyleId>
              </a:tblPr>
              <a:tblGrid>
                <a:gridCol w="1943700">
                  <a:extLst>
                    <a:ext uri="{9D8B030D-6E8A-4147-A177-3AD203B41FA5}">
                      <a16:colId xmlns:a16="http://schemas.microsoft.com/office/drawing/2014/main" val="498377033"/>
                    </a:ext>
                  </a:extLst>
                </a:gridCol>
                <a:gridCol w="1012487">
                  <a:extLst>
                    <a:ext uri="{9D8B030D-6E8A-4147-A177-3AD203B41FA5}">
                      <a16:colId xmlns:a16="http://schemas.microsoft.com/office/drawing/2014/main" val="3744778616"/>
                    </a:ext>
                  </a:extLst>
                </a:gridCol>
                <a:gridCol w="1012487">
                  <a:extLst>
                    <a:ext uri="{9D8B030D-6E8A-4147-A177-3AD203B41FA5}">
                      <a16:colId xmlns:a16="http://schemas.microsoft.com/office/drawing/2014/main" val="275125406"/>
                    </a:ext>
                  </a:extLst>
                </a:gridCol>
                <a:gridCol w="1012487">
                  <a:extLst>
                    <a:ext uri="{9D8B030D-6E8A-4147-A177-3AD203B41FA5}">
                      <a16:colId xmlns:a16="http://schemas.microsoft.com/office/drawing/2014/main" val="2369696305"/>
                    </a:ext>
                  </a:extLst>
                </a:gridCol>
              </a:tblGrid>
              <a:tr h="605798">
                <a:tc rowSpan="2">
                  <a:txBody>
                    <a:bodyPr/>
                    <a:lstStyle/>
                    <a:p>
                      <a:pPr algn="ctr"/>
                      <a:r>
                        <a:rPr kumimoji="1" lang="ja-JP" altLang="en-US" sz="2100" dirty="0">
                          <a:solidFill>
                            <a:schemeClr val="tx1"/>
                          </a:solidFill>
                        </a:rPr>
                        <a:t>識別器</a:t>
                      </a: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6738">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r>
                        <a:rPr kumimoji="1" lang="en-US" altLang="ja-JP" sz="1800" b="1" baseline="50000" dirty="0">
                          <a:solidFill>
                            <a:schemeClr val="tx1"/>
                          </a:solidFill>
                        </a:rPr>
                        <a:t>*1</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9986">
                <a:tc>
                  <a:txBody>
                    <a:bodyPr/>
                    <a:lstStyle/>
                    <a:p>
                      <a:pPr algn="ctr"/>
                      <a:r>
                        <a:rPr kumimoji="1" lang="en-US" altLang="ja-JP" sz="2400" b="1" dirty="0"/>
                        <a:t>MLP</a:t>
                      </a:r>
                      <a:endParaRPr kumimoji="1" lang="ja-JP" altLang="en-US" sz="2400" b="1" dirty="0"/>
                    </a:p>
                  </a:txBody>
                  <a:tcPr marL="68580" marR="68580" marT="34290" marB="34290" anchor="ctr"/>
                </a:tc>
                <a:tc>
                  <a:txBody>
                    <a:bodyPr/>
                    <a:lstStyle/>
                    <a:p>
                      <a:pPr algn="ctr"/>
                      <a:r>
                        <a:rPr kumimoji="1" lang="en-US" altLang="ja-JP" sz="2000" u="none" dirty="0">
                          <a:solidFill>
                            <a:schemeClr val="tx1"/>
                          </a:solidFill>
                        </a:rPr>
                        <a:t>0.66</a:t>
                      </a:r>
                      <a:endParaRPr kumimoji="1" lang="ja-JP" altLang="en-US" sz="2000" u="none" dirty="0">
                        <a:solidFill>
                          <a:schemeClr val="tx1"/>
                        </a:solidFill>
                      </a:endParaRPr>
                    </a:p>
                  </a:txBody>
                  <a:tcPr marL="68580" marR="68580" marT="34290" marB="34290" anchor="ctr"/>
                </a:tc>
                <a:tc>
                  <a:txBody>
                    <a:bodyPr/>
                    <a:lstStyle/>
                    <a:p>
                      <a:pPr algn="ctr"/>
                      <a:r>
                        <a:rPr kumimoji="1" lang="en-US" altLang="ja-JP" sz="2000" b="1" u="none" dirty="0">
                          <a:solidFill>
                            <a:srgbClr val="F4B54B"/>
                          </a:solidFill>
                        </a:rPr>
                        <a:t>0.32</a:t>
                      </a:r>
                      <a:endParaRPr kumimoji="1" lang="ja-JP" altLang="en-US" sz="2000" b="1" u="none" dirty="0">
                        <a:solidFill>
                          <a:srgbClr val="F4B54B"/>
                        </a:solidFill>
                      </a:endParaRPr>
                    </a:p>
                  </a:txBody>
                  <a:tcPr marL="68580" marR="68580" marT="34290" marB="34290" anchor="ctr"/>
                </a:tc>
                <a:tc>
                  <a:txBody>
                    <a:bodyPr/>
                    <a:lstStyle/>
                    <a:p>
                      <a:pPr algn="ctr"/>
                      <a:r>
                        <a:rPr kumimoji="1" lang="en-US" altLang="ja-JP" sz="2000" b="1" u="none" dirty="0">
                          <a:solidFill>
                            <a:srgbClr val="F4B54B"/>
                          </a:solidFill>
                        </a:rPr>
                        <a:t>0.31</a:t>
                      </a:r>
                      <a:endParaRPr kumimoji="1" lang="ja-JP" altLang="en-US" sz="2000" b="1" u="none" dirty="0">
                        <a:solidFill>
                          <a:srgbClr val="F4B54B"/>
                        </a:solidFill>
                      </a:endParaRPr>
                    </a:p>
                  </a:txBody>
                  <a:tcPr marL="68580" marR="68580" marT="34290" marB="34290" anchor="ctr"/>
                </a:tc>
                <a:extLst>
                  <a:ext uri="{0D108BD9-81ED-4DB2-BD59-A6C34878D82A}">
                    <a16:rowId xmlns:a16="http://schemas.microsoft.com/office/drawing/2014/main" val="3030559066"/>
                  </a:ext>
                </a:extLst>
              </a:tr>
              <a:tr h="699986">
                <a:tc>
                  <a:txBody>
                    <a:bodyPr/>
                    <a:lstStyle/>
                    <a:p>
                      <a:pPr algn="ctr"/>
                      <a:r>
                        <a:rPr kumimoji="1" lang="en-US" altLang="ja-JP" sz="2400" b="1" dirty="0"/>
                        <a:t>SVM</a:t>
                      </a:r>
                      <a:endParaRPr kumimoji="1" lang="ja-JP" altLang="en-US" sz="2400" b="1" dirty="0"/>
                    </a:p>
                  </a:txBody>
                  <a:tcPr marL="68580" marR="68580" marT="34290" marB="34290" anchor="ctr"/>
                </a:tc>
                <a:tc>
                  <a:txBody>
                    <a:bodyPr/>
                    <a:lstStyle/>
                    <a:p>
                      <a:pPr algn="ctr"/>
                      <a:r>
                        <a:rPr kumimoji="1" lang="en-US" altLang="ja-JP" sz="2000" dirty="0">
                          <a:solidFill>
                            <a:schemeClr val="tx1"/>
                          </a:solidFill>
                        </a:rPr>
                        <a:t>0.65</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extLst>
                  <a:ext uri="{0D108BD9-81ED-4DB2-BD59-A6C34878D82A}">
                    <a16:rowId xmlns:a16="http://schemas.microsoft.com/office/drawing/2014/main" val="3505142670"/>
                  </a:ext>
                </a:extLst>
              </a:tr>
              <a:tr h="699986">
                <a:tc>
                  <a:txBody>
                    <a:bodyPr/>
                    <a:lstStyle/>
                    <a:p>
                      <a:pPr algn="ctr"/>
                      <a:r>
                        <a:rPr kumimoji="1" lang="en-US" altLang="ja-JP" sz="1800" b="1" dirty="0"/>
                        <a:t>Random Forest</a:t>
                      </a:r>
                      <a:endParaRPr kumimoji="1" lang="ja-JP" altLang="en-US" sz="1800" b="1" dirty="0"/>
                    </a:p>
                  </a:txBody>
                  <a:tcPr marL="68580" marR="68580" marT="34290" marB="34290" anchor="ctr"/>
                </a:tc>
                <a:tc>
                  <a:txBody>
                    <a:bodyPr/>
                    <a:lstStyle/>
                    <a:p>
                      <a:pPr algn="ctr"/>
                      <a:r>
                        <a:rPr kumimoji="1" lang="en-US" altLang="ja-JP" sz="2000" dirty="0">
                          <a:solidFill>
                            <a:schemeClr val="tx1"/>
                          </a:solidFill>
                        </a:rPr>
                        <a:t>0.67</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0.20</a:t>
                      </a:r>
                      <a:endParaRPr kumimoji="1" lang="ja-JP" altLang="en-US" sz="2000" dirty="0">
                        <a:solidFill>
                          <a:schemeClr val="tx1"/>
                        </a:solidFill>
                      </a:endParaRPr>
                    </a:p>
                  </a:txBody>
                  <a:tcPr marL="68580" marR="68580" marT="34290" marB="34290" anchor="ctr"/>
                </a:tc>
                <a:extLst>
                  <a:ext uri="{0D108BD9-81ED-4DB2-BD59-A6C34878D82A}">
                    <a16:rowId xmlns:a16="http://schemas.microsoft.com/office/drawing/2014/main" val="627953592"/>
                  </a:ext>
                </a:extLst>
              </a:tr>
              <a:tr h="699986">
                <a:tc>
                  <a:txBody>
                    <a:bodyPr/>
                    <a:lstStyle/>
                    <a:p>
                      <a:pPr algn="ctr"/>
                      <a:r>
                        <a:rPr kumimoji="1" lang="ja-JP" altLang="en-US" sz="2000" b="1" dirty="0"/>
                        <a:t>ベースライン</a:t>
                      </a:r>
                      <a:r>
                        <a:rPr kumimoji="1" lang="en-US" altLang="ja-JP" sz="2000" b="1" baseline="50000" dirty="0"/>
                        <a:t>*3</a:t>
                      </a:r>
                      <a:endParaRPr kumimoji="1" lang="ja-JP" altLang="en-US" sz="2000" b="1" dirty="0"/>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7061391" y="1677274"/>
            <a:ext cx="1836254" cy="3993401"/>
          </a:xfrm>
          <a:prstGeom prst="rect">
            <a:avLst/>
          </a:prstGeom>
          <a:noFill/>
        </p:spPr>
        <p:txBody>
          <a:bodyPr wrap="square" rtlCol="0">
            <a:spAutoFit/>
          </a:bodyPr>
          <a:lstStyle/>
          <a:p>
            <a:r>
              <a:rPr kumimoji="1" lang="en-US" altLang="ja-JP" sz="1600" b="1" dirty="0"/>
              <a:t>*1 </a:t>
            </a:r>
          </a:p>
          <a:p>
            <a:r>
              <a:rPr kumimoji="1" lang="en-US" altLang="ja-JP" sz="1600" b="1" dirty="0"/>
              <a:t>Recall: </a:t>
            </a:r>
          </a:p>
          <a:p>
            <a:endParaRPr kumimoji="1" lang="en-US" altLang="ja-JP" sz="1600" b="1" dirty="0"/>
          </a:p>
          <a:p>
            <a:r>
              <a:rPr kumimoji="1" lang="ja-JP" altLang="en-US" sz="1600" b="1" dirty="0"/>
              <a:t>正例の再現率</a:t>
            </a:r>
            <a:endParaRPr kumimoji="1" lang="en-US" altLang="ja-JP" sz="1600" b="1" dirty="0"/>
          </a:p>
          <a:p>
            <a:r>
              <a:rPr kumimoji="1" lang="en-US" altLang="ja-JP" sz="1600" b="1" dirty="0"/>
              <a:t>-------------------</a:t>
            </a:r>
          </a:p>
          <a:p>
            <a:r>
              <a:rPr kumimoji="1" lang="en-US" altLang="ja-JP" sz="1600" b="1" dirty="0"/>
              <a:t>*2 </a:t>
            </a:r>
          </a:p>
          <a:p>
            <a:r>
              <a:rPr kumimoji="1" lang="en-US" altLang="ja-JP" sz="1600" b="1" dirty="0"/>
              <a:t>F </a:t>
            </a:r>
            <a:r>
              <a:rPr kumimoji="1" lang="ja-JP" altLang="en-US" sz="1600" b="1" dirty="0"/>
              <a:t>値</a:t>
            </a:r>
            <a:r>
              <a:rPr kumimoji="1" lang="en-US" altLang="ja-JP" sz="1600" b="1" dirty="0"/>
              <a:t>: </a:t>
            </a:r>
          </a:p>
          <a:p>
            <a:endParaRPr kumimoji="1" lang="en-US" altLang="ja-JP" sz="1600" b="1" dirty="0"/>
          </a:p>
          <a:p>
            <a:r>
              <a:rPr kumimoji="1" lang="ja-JP" altLang="en-US" sz="1600" b="1" dirty="0"/>
              <a:t>正例の </a:t>
            </a:r>
            <a:r>
              <a:rPr kumimoji="1" lang="en-US" altLang="ja-JP" sz="1600" b="1" dirty="0"/>
              <a:t>F </a:t>
            </a:r>
            <a:r>
              <a:rPr kumimoji="1" lang="ja-JP" altLang="en-US" sz="1600" b="1" dirty="0"/>
              <a:t>値</a:t>
            </a:r>
            <a:endParaRPr kumimoji="1" lang="en-US" altLang="ja-JP" sz="1600" b="1" dirty="0"/>
          </a:p>
          <a:p>
            <a:r>
              <a:rPr kumimoji="1" lang="en-US" altLang="ja-JP" sz="1600" b="1" dirty="0"/>
              <a:t>-------------------</a:t>
            </a:r>
          </a:p>
          <a:p>
            <a:r>
              <a:rPr kumimoji="1" lang="en-US" altLang="ja-JP" sz="1600" b="1" dirty="0"/>
              <a:t>*3</a:t>
            </a:r>
          </a:p>
          <a:p>
            <a:r>
              <a:rPr kumimoji="1" lang="ja-JP" altLang="en-US" sz="1600" b="1" dirty="0"/>
              <a:t>ベースライン</a:t>
            </a:r>
            <a:r>
              <a:rPr kumimoji="1" lang="en-US" altLang="ja-JP" sz="1600" b="1" dirty="0"/>
              <a:t>:</a:t>
            </a:r>
          </a:p>
          <a:p>
            <a:endParaRPr kumimoji="1" lang="en-US" altLang="ja-JP" sz="1600" b="1" dirty="0"/>
          </a:p>
          <a:p>
            <a:r>
              <a:rPr kumimoji="1" lang="ja-JP" altLang="en-US" sz="1600" b="1" dirty="0"/>
              <a:t>すべての予測値が</a:t>
            </a:r>
            <a:endParaRPr kumimoji="1" lang="en-US" altLang="ja-JP" sz="1600" b="1" dirty="0"/>
          </a:p>
          <a:p>
            <a:r>
              <a:rPr kumimoji="1" lang="ja-JP" altLang="en-US" sz="1600" b="1" dirty="0"/>
              <a:t>負例の場合</a:t>
            </a:r>
          </a:p>
          <a:p>
            <a:endParaRPr kumimoji="1" lang="ja-JP" altLang="en-US" sz="1350" dirty="0"/>
          </a:p>
        </p:txBody>
      </p:sp>
    </p:spTree>
    <p:extLst>
      <p:ext uri="{BB962C8B-B14F-4D97-AF65-F5344CB8AC3E}">
        <p14:creationId xmlns:p14="http://schemas.microsoft.com/office/powerpoint/2010/main" val="2144183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96939775"/>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1926235553"/>
                  </a:ext>
                </a:extLst>
              </a:tr>
              <a:tr h="504908">
                <a:tc>
                  <a:txBody>
                    <a:bodyPr/>
                    <a:lstStyle/>
                    <a:p>
                      <a:pPr algn="ctr"/>
                      <a:r>
                        <a:rPr kumimoji="1" lang="en-US" altLang="ja-JP" sz="2400" b="1" dirty="0"/>
                        <a:t>6</a:t>
                      </a:r>
                      <a:endParaRPr kumimoji="1" lang="ja-JP" altLang="en-US" sz="2400" b="1"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448773881"/>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400" dirty="0"/>
                        <a:t>MLP</a:t>
                      </a:r>
                      <a:endParaRPr kumimoji="1" lang="ja-JP" altLang="en-US" sz="2400" dirty="0"/>
                    </a:p>
                  </a:txBody>
                  <a:tcPr marL="68580" marR="68580" marT="34290" marB="34290" anchor="ctr"/>
                </a:tc>
                <a:tc>
                  <a:txBody>
                    <a:bodyPr/>
                    <a:lstStyle/>
                    <a:p>
                      <a:pPr algn="ctr"/>
                      <a:r>
                        <a:rPr kumimoji="1" lang="en-US" altLang="ja-JP" sz="2000" b="0" u="none" dirty="0"/>
                        <a:t>0.66</a:t>
                      </a:r>
                      <a:endParaRPr kumimoji="1" lang="ja-JP" altLang="en-US" sz="2000" b="0" u="none" dirty="0"/>
                    </a:p>
                  </a:txBody>
                  <a:tcPr marL="68580" marR="68580" marT="34290" marB="34290" anchor="ctr"/>
                </a:tc>
                <a:tc>
                  <a:txBody>
                    <a:bodyPr/>
                    <a:lstStyle/>
                    <a:p>
                      <a:pPr algn="ctr"/>
                      <a:r>
                        <a:rPr kumimoji="1" lang="en-US" altLang="ja-JP" sz="2000" b="1" dirty="0">
                          <a:solidFill>
                            <a:srgbClr val="B7E7D6"/>
                          </a:solidFill>
                        </a:rPr>
                        <a:t>0.32</a:t>
                      </a:r>
                      <a:endParaRPr kumimoji="1" lang="ja-JP" altLang="en-US" sz="2000" b="1" dirty="0">
                        <a:solidFill>
                          <a:srgbClr val="B7E7D6"/>
                        </a:solidFill>
                      </a:endParaRPr>
                    </a:p>
                  </a:txBody>
                  <a:tcPr marL="68580" marR="68580" marT="34290" marB="34290" anchor="ctr"/>
                </a:tc>
                <a:tc>
                  <a:txBody>
                    <a:bodyPr/>
                    <a:lstStyle/>
                    <a:p>
                      <a:pPr algn="ctr"/>
                      <a:r>
                        <a:rPr kumimoji="1" lang="en-US" altLang="ja-JP" sz="2000" b="1" dirty="0">
                          <a:solidFill>
                            <a:schemeClr val="accent3">
                              <a:lumMod val="40000"/>
                              <a:lumOff val="60000"/>
                            </a:schemeClr>
                          </a:solidFill>
                        </a:rPr>
                        <a:t>0.31</a:t>
                      </a:r>
                      <a:endParaRPr kumimoji="1" lang="ja-JP" altLang="en-US" sz="2000" b="1" dirty="0">
                        <a:solidFill>
                          <a:schemeClr val="accent3">
                            <a:lumMod val="40000"/>
                            <a:lumOff val="60000"/>
                          </a:schemeClr>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579878192"/>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1926235553"/>
                  </a:ext>
                </a:extLst>
              </a:tr>
              <a:tr h="504908">
                <a:tc>
                  <a:txBody>
                    <a:bodyPr/>
                    <a:lstStyle/>
                    <a:p>
                      <a:pPr algn="ctr"/>
                      <a:r>
                        <a:rPr kumimoji="1" lang="en-US" altLang="ja-JP" sz="2400" b="1" dirty="0"/>
                        <a:t>6</a:t>
                      </a:r>
                      <a:endParaRPr kumimoji="1" lang="ja-JP" altLang="en-US" sz="2400" b="1"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130030857"/>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400" dirty="0"/>
                        <a:t>MLP</a:t>
                      </a:r>
                      <a:endParaRPr kumimoji="1" lang="ja-JP" altLang="en-US" sz="2400" dirty="0"/>
                    </a:p>
                  </a:txBody>
                  <a:tcPr marL="68580" marR="68580" marT="34290" marB="34290" anchor="ctr"/>
                </a:tc>
                <a:tc>
                  <a:txBody>
                    <a:bodyPr/>
                    <a:lstStyle/>
                    <a:p>
                      <a:pPr algn="ctr"/>
                      <a:r>
                        <a:rPr kumimoji="1" lang="en-US" altLang="ja-JP" sz="2000" b="0" u="none" dirty="0"/>
                        <a:t>0.66</a:t>
                      </a:r>
                      <a:endParaRPr kumimoji="1" lang="ja-JP" altLang="en-US" sz="2000" b="0" u="none" dirty="0"/>
                    </a:p>
                  </a:txBody>
                  <a:tcPr marL="68580" marR="68580" marT="34290" marB="34290" anchor="ctr"/>
                </a:tc>
                <a:tc>
                  <a:txBody>
                    <a:bodyPr/>
                    <a:lstStyle/>
                    <a:p>
                      <a:pPr algn="ctr"/>
                      <a:r>
                        <a:rPr kumimoji="1" lang="en-US" altLang="ja-JP" sz="2000" b="1" dirty="0">
                          <a:solidFill>
                            <a:srgbClr val="B7E7D6"/>
                          </a:solidFill>
                        </a:rPr>
                        <a:t>0.32</a:t>
                      </a:r>
                      <a:endParaRPr kumimoji="1" lang="ja-JP" altLang="en-US" sz="2000" b="1" dirty="0">
                        <a:solidFill>
                          <a:srgbClr val="B7E7D6"/>
                        </a:solidFill>
                      </a:endParaRPr>
                    </a:p>
                  </a:txBody>
                  <a:tcPr marL="68580" marR="68580" marT="34290" marB="34290" anchor="ctr"/>
                </a:tc>
                <a:tc>
                  <a:txBody>
                    <a:bodyPr/>
                    <a:lstStyle/>
                    <a:p>
                      <a:pPr algn="ctr"/>
                      <a:r>
                        <a:rPr kumimoji="1" lang="en-US" altLang="ja-JP" sz="2000" b="1" dirty="0">
                          <a:solidFill>
                            <a:schemeClr val="accent3">
                              <a:lumMod val="40000"/>
                              <a:lumOff val="60000"/>
                            </a:schemeClr>
                          </a:solidFill>
                        </a:rPr>
                        <a:t>0.31</a:t>
                      </a:r>
                      <a:endParaRPr kumimoji="1" lang="ja-JP" altLang="en-US" sz="2000" b="1" dirty="0">
                        <a:solidFill>
                          <a:schemeClr val="accent3">
                            <a:lumMod val="40000"/>
                            <a:lumOff val="60000"/>
                          </a:schemeClr>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
        <p:nvSpPr>
          <p:cNvPr id="8" name="思考の吹き出し: 雲形 7">
            <a:extLst>
              <a:ext uri="{FF2B5EF4-FFF2-40B4-BE49-F238E27FC236}">
                <a16:creationId xmlns:a16="http://schemas.microsoft.com/office/drawing/2014/main" id="{13355E73-961D-45B8-B4D3-3093806CF527}"/>
              </a:ext>
            </a:extLst>
          </p:cNvPr>
          <p:cNvSpPr/>
          <p:nvPr/>
        </p:nvSpPr>
        <p:spPr>
          <a:xfrm>
            <a:off x="6661043" y="3046535"/>
            <a:ext cx="2321808" cy="1358916"/>
          </a:xfrm>
          <a:prstGeom prst="cloudCallout">
            <a:avLst>
              <a:gd name="adj1" fmla="val -38420"/>
              <a:gd name="adj2" fmla="val 79135"/>
            </a:avLst>
          </a:prstGeom>
          <a:solidFill>
            <a:schemeClr val="tx2">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B54B"/>
                </a:solidFill>
              </a:rPr>
              <a:t>時系列</a:t>
            </a:r>
            <a:r>
              <a:rPr kumimoji="1" lang="ja-JP" altLang="en-US" dirty="0"/>
              <a:t>考慮の</a:t>
            </a:r>
            <a:endParaRPr kumimoji="1" lang="en-US" altLang="ja-JP" dirty="0"/>
          </a:p>
          <a:p>
            <a:pPr algn="ctr"/>
            <a:r>
              <a:rPr kumimoji="1" lang="ja-JP" altLang="en-US" dirty="0"/>
              <a:t>有用性</a:t>
            </a:r>
            <a:endParaRPr kumimoji="1" lang="en-US" altLang="ja-JP" dirty="0"/>
          </a:p>
        </p:txBody>
      </p:sp>
    </p:spTree>
    <p:extLst>
      <p:ext uri="{BB962C8B-B14F-4D97-AF65-F5344CB8AC3E}">
        <p14:creationId xmlns:p14="http://schemas.microsoft.com/office/powerpoint/2010/main" val="2129626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3242165"/>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Doc2Vec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・ベースラインを大きく上回る成果は出なかった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・時系列を考慮することの有用性を確認した</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08367" y="2006700"/>
            <a:ext cx="7777802" cy="4652516"/>
          </a:xfrm>
        </p:spPr>
        <p:txBody>
          <a:bodyPr>
            <a:normAutofit/>
          </a:bodyPr>
          <a:lstStyle/>
          <a:p>
            <a:pPr marL="0" indent="0">
              <a:buNone/>
            </a:pPr>
            <a:r>
              <a:rPr lang="ja-JP" altLang="en-US" sz="2400" dirty="0">
                <a:solidFill>
                  <a:schemeClr val="tx1">
                    <a:lumMod val="95000"/>
                  </a:schemeClr>
                </a:solidFill>
              </a:rPr>
              <a:t>・</a:t>
            </a:r>
            <a:r>
              <a:rPr lang="en-US" altLang="ja-JP" sz="2400" cap="none" dirty="0" err="1">
                <a:solidFill>
                  <a:schemeClr val="tx1">
                    <a:lumMod val="95000"/>
                  </a:schemeClr>
                </a:solidFill>
              </a:rPr>
              <a:t>optuna</a:t>
            </a:r>
            <a:r>
              <a:rPr lang="en-US" altLang="ja-JP" sz="2400" cap="none" dirty="0">
                <a:solidFill>
                  <a:schemeClr val="tx1">
                    <a:lumMod val="95000"/>
                  </a:schemeClr>
                </a:solidFill>
              </a:rPr>
              <a:t> </a:t>
            </a:r>
            <a:r>
              <a:rPr lang="ja-JP" altLang="en-US" sz="2400" cap="none" dirty="0">
                <a:solidFill>
                  <a:schemeClr val="tx1">
                    <a:lumMod val="95000"/>
                  </a:schemeClr>
                </a:solidFill>
              </a:rPr>
              <a:t>を用いたハイパーパラメータのチューニング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・漫画特有の文章表現の追加学習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・形態素の品詞に基づいた </a:t>
            </a:r>
            <a:r>
              <a:rPr lang="en-US" altLang="ja-JP" sz="2400" cap="none" dirty="0">
                <a:solidFill>
                  <a:schemeClr val="tx1">
                    <a:lumMod val="95000"/>
                  </a:schemeClr>
                </a:solidFill>
              </a:rPr>
              <a:t>Data Augmentation</a:t>
            </a: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・マルチモーダルな手法の提案</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en-US" altLang="ja-JP" sz="2400" cap="none" dirty="0">
                <a:solidFill>
                  <a:schemeClr val="tx1">
                    <a:lumMod val="95000"/>
                  </a:schemeClr>
                </a:solidFill>
              </a:rPr>
              <a:t>Wikipedia, </a:t>
            </a:r>
            <a:r>
              <a:rPr lang="ja-JP" altLang="en-US" sz="2400" cap="none" dirty="0">
                <a:solidFill>
                  <a:schemeClr val="tx1">
                    <a:lumMod val="95000"/>
                  </a:schemeClr>
                </a:solidFill>
              </a:rPr>
              <a:t>小説家になろう</a:t>
            </a:r>
            <a:r>
              <a:rPr lang="en-US" altLang="ja-JP" sz="2400" cap="none" dirty="0">
                <a:solidFill>
                  <a:schemeClr val="tx1">
                    <a:lumMod val="95000"/>
                  </a:schemeClr>
                </a:solidFill>
              </a:rPr>
              <a:t>, </a:t>
            </a:r>
            <a:r>
              <a:rPr lang="ja-JP" altLang="en-US" sz="2400" cap="none" dirty="0">
                <a:solidFill>
                  <a:schemeClr val="tx1">
                    <a:lumMod val="95000"/>
                  </a:schemeClr>
                </a:solidFill>
              </a:rPr>
              <a:t>青空文庫から抽出した</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約 </a:t>
            </a:r>
            <a:r>
              <a:rPr lang="en-US" altLang="ja-JP" sz="2400" cap="none" dirty="0">
                <a:solidFill>
                  <a:schemeClr val="tx1">
                    <a:lumMod val="95000"/>
                  </a:schemeClr>
                </a:solidFill>
              </a:rPr>
              <a:t>30 GB </a:t>
            </a:r>
            <a:r>
              <a:rPr lang="ja-JP" altLang="en-US" sz="2400" cap="none" dirty="0">
                <a:solidFill>
                  <a:schemeClr val="tx1">
                    <a:lumMod val="95000"/>
                  </a:schemeClr>
                </a:solidFill>
              </a:rPr>
              <a:t>の大規模コーパスを用いて</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事前学習させたモデルを使用</a:t>
            </a:r>
            <a:r>
              <a:rPr lang="en-US" altLang="ja-JP" sz="2400" cap="none" dirty="0">
                <a:solidFill>
                  <a:schemeClr val="tx1">
                    <a:lumMod val="95000"/>
                  </a:schemeClr>
                </a:solidFill>
              </a:rPr>
              <a:t>.</a:t>
            </a: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Tree>
    <p:extLst>
      <p:ext uri="{BB962C8B-B14F-4D97-AF65-F5344CB8AC3E}">
        <p14:creationId xmlns:p14="http://schemas.microsoft.com/office/powerpoint/2010/main" val="433416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rmAutofit fontScale="90000"/>
          </a:bodyPr>
          <a:lstStyle/>
          <a:p>
            <a:r>
              <a:rPr lang="en-US" altLang="ja-JP" sz="3200" cap="none" dirty="0" err="1">
                <a:solidFill>
                  <a:schemeClr val="tx1"/>
                </a:solidFill>
              </a:rPr>
              <a:t>CosineAnnealingLR</a:t>
            </a:r>
            <a:endParaRPr lang="ja-JP" altLang="en-US" sz="3200" cap="none" dirty="0">
              <a:solidFill>
                <a:schemeClr val="tx1"/>
              </a:solidFill>
            </a:endParaRPr>
          </a:p>
        </p:txBody>
      </p:sp>
      <p:pic>
        <p:nvPicPr>
          <p:cNvPr id="5" name="コンテンツ プレースホルダー 4" descr="抽象, スクリーンショット が含まれている画像&#10;&#10;自動的に生成された説明">
            <a:extLst>
              <a:ext uri="{FF2B5EF4-FFF2-40B4-BE49-F238E27FC236}">
                <a16:creationId xmlns:a16="http://schemas.microsoft.com/office/drawing/2014/main" id="{602D6CDC-9303-4B21-B6F3-89C3E400E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819" y="2053347"/>
            <a:ext cx="4240366" cy="3180275"/>
          </a:xfrm>
        </p:spPr>
      </p:pic>
      <p:sp>
        <p:nvSpPr>
          <p:cNvPr id="4" name="スライド番号プレースホルダー 3">
            <a:extLst>
              <a:ext uri="{FF2B5EF4-FFF2-40B4-BE49-F238E27FC236}">
                <a16:creationId xmlns:a16="http://schemas.microsoft.com/office/drawing/2014/main" id="{4B4E59F6-1665-4032-B04D-63D5442ED231}"/>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6" name="テキスト ボックス 5">
            <a:extLst>
              <a:ext uri="{FF2B5EF4-FFF2-40B4-BE49-F238E27FC236}">
                <a16:creationId xmlns:a16="http://schemas.microsoft.com/office/drawing/2014/main" id="{65DBDFF7-F0BB-426C-BACB-1DA2C093C011}"/>
              </a:ext>
            </a:extLst>
          </p:cNvPr>
          <p:cNvSpPr txBox="1"/>
          <p:nvPr/>
        </p:nvSpPr>
        <p:spPr>
          <a:xfrm>
            <a:off x="6785466" y="2053348"/>
            <a:ext cx="2428108" cy="1015663"/>
          </a:xfrm>
          <a:prstGeom prst="rect">
            <a:avLst/>
          </a:prstGeom>
          <a:noFill/>
        </p:spPr>
        <p:txBody>
          <a:bodyPr wrap="square" rtlCol="0">
            <a:spAutoFit/>
          </a:bodyPr>
          <a:lstStyle/>
          <a:p>
            <a:r>
              <a:rPr kumimoji="1" lang="ja-JP" altLang="en-US" sz="2000" dirty="0"/>
              <a:t>周期：</a:t>
            </a:r>
            <a:r>
              <a:rPr kumimoji="1" lang="en-US" altLang="ja-JP" sz="2000" dirty="0"/>
              <a:t>20 epoch</a:t>
            </a:r>
          </a:p>
          <a:p>
            <a:r>
              <a:rPr kumimoji="1" lang="ja-JP" altLang="en-US" sz="2000" dirty="0"/>
              <a:t>上端 </a:t>
            </a:r>
            <a:r>
              <a:rPr kumimoji="1" lang="en-US" altLang="ja-JP" sz="2000" dirty="0"/>
              <a:t>: 5e-06</a:t>
            </a:r>
          </a:p>
          <a:p>
            <a:r>
              <a:rPr kumimoji="1" lang="ja-JP" altLang="en-US" sz="2000" dirty="0"/>
              <a:t>下端 </a:t>
            </a:r>
            <a:r>
              <a:rPr kumimoji="1" lang="en-US" altLang="ja-JP" sz="2000" dirty="0"/>
              <a:t>: 5e-08</a:t>
            </a:r>
            <a:endParaRPr kumimoji="1" lang="ja-JP" altLang="en-US" sz="2000" dirty="0"/>
          </a:p>
        </p:txBody>
      </p:sp>
    </p:spTree>
    <p:extLst>
      <p:ext uri="{BB962C8B-B14F-4D97-AF65-F5344CB8AC3E}">
        <p14:creationId xmlns:p14="http://schemas.microsoft.com/office/powerpoint/2010/main" val="700811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データ処理順まとめ</a:t>
            </a: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2400" dirty="0"/>
              <a:t>4 </a:t>
            </a:r>
            <a:r>
              <a:rPr lang="ja-JP" altLang="en-US" sz="2400" dirty="0"/>
              <a:t>コマストーリーデータセットから感情アノテートが付いたセリフのみを抽出</a:t>
            </a:r>
            <a:endParaRPr lang="en-US" altLang="ja-JP" sz="2400" dirty="0"/>
          </a:p>
          <a:p>
            <a:pPr marL="342892" indent="-342892">
              <a:buFont typeface="+mj-lt"/>
              <a:buAutoNum type="arabicPeriod"/>
            </a:pPr>
            <a:r>
              <a:rPr lang="en-US" altLang="ja-JP" sz="2400" dirty="0"/>
              <a:t>JUMAN++ </a:t>
            </a:r>
            <a:r>
              <a:rPr lang="ja-JP" altLang="en-US" sz="2400" dirty="0"/>
              <a:t>を用いて形態素解析</a:t>
            </a:r>
            <a:endParaRPr lang="en-US" altLang="ja-JP" sz="2400" dirty="0"/>
          </a:p>
          <a:p>
            <a:pPr marL="342892" indent="-342892">
              <a:buFont typeface="+mj-lt"/>
              <a:buAutoNum type="arabicPeriod"/>
            </a:pPr>
            <a:r>
              <a:rPr lang="ja-JP" altLang="en-US" sz="2400" dirty="0"/>
              <a:t>日本語 </a:t>
            </a:r>
            <a:r>
              <a:rPr lang="en-US" altLang="ja-JP" sz="2400" cap="none" dirty="0"/>
              <a:t>WordNet </a:t>
            </a:r>
            <a:r>
              <a:rPr lang="ja-JP" altLang="en-US" sz="2400" dirty="0"/>
              <a:t>のシソーラスを用いて　　　　</a:t>
            </a:r>
            <a:r>
              <a:rPr lang="en-US" altLang="ja-JP" sz="2400" cap="none" dirty="0"/>
              <a:t>Data Augmentation</a:t>
            </a:r>
          </a:p>
          <a:p>
            <a:pPr marL="342892" indent="-342892">
              <a:buFont typeface="+mj-lt"/>
              <a:buAutoNum type="arabicPeriod"/>
            </a:pPr>
            <a:r>
              <a:rPr lang="en-US" altLang="ja-JP" sz="2400" cap="none" dirty="0"/>
              <a:t>Doc2Vec </a:t>
            </a:r>
            <a:r>
              <a:rPr lang="ja-JP" altLang="en-US" sz="2400" cap="none" dirty="0"/>
              <a:t>を用いてセリフの分散表現を得る</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2871362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2 </a:t>
            </a:r>
            <a:r>
              <a:rPr lang="ja-JP" altLang="en-US" sz="3200" cap="none" dirty="0"/>
              <a:t>分 </a:t>
            </a:r>
            <a:r>
              <a:rPr lang="en-US" altLang="ja-JP" sz="3200" cap="none" dirty="0"/>
              <a:t>/ (200epoch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30 </a:t>
            </a:r>
            <a:r>
              <a:rPr lang="ja-JP" altLang="en-US" sz="3200" cap="none" dirty="0"/>
              <a:t>分 </a:t>
            </a:r>
            <a:r>
              <a:rPr lang="en-US" altLang="ja-JP" sz="3200" cap="none" dirty="0"/>
              <a:t>/ (200 epoch</a:t>
            </a:r>
            <a:r>
              <a:rPr lang="ja-JP" altLang="en-US" sz="3200" cap="none" dirty="0"/>
              <a:t> ・</a:t>
            </a:r>
            <a:r>
              <a:rPr lang="en-US" altLang="ja-JP" sz="3200" cap="none" dirty="0"/>
              <a:t>1 </a:t>
            </a:r>
            <a:r>
              <a:rPr lang="ja-JP" altLang="en-US" sz="3200" cap="none" dirty="0"/>
              <a:t>タッチ</a:t>
            </a:r>
            <a:r>
              <a:rPr lang="en-US" altLang="ja-JP" sz="3200" cap="none" dirty="0"/>
              <a:t>)</a:t>
            </a:r>
          </a:p>
          <a:p>
            <a:pPr marL="0" indent="0">
              <a:buNone/>
            </a:pPr>
            <a:r>
              <a:rPr lang="en-US" altLang="ja-JP" sz="3200" cap="none" dirty="0"/>
              <a:t>	</a:t>
            </a:r>
            <a:r>
              <a:rPr lang="ja-JP" altLang="en-US" sz="3200" cap="none" dirty="0"/>
              <a:t>時系列長に応じて </a:t>
            </a:r>
            <a:r>
              <a:rPr lang="en-US" altLang="ja-JP" sz="3200" cap="none" dirty="0"/>
              <a:t>5~7 </a:t>
            </a:r>
            <a:r>
              <a:rPr lang="ja-JP" altLang="en-US" sz="3200" cap="none" dirty="0"/>
              <a:t>分かかった</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52</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4305"/>
            <a:ext cx="9144000" cy="2329390"/>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Tree>
    <p:extLst>
      <p:ext uri="{BB962C8B-B14F-4D97-AF65-F5344CB8AC3E}">
        <p14:creationId xmlns:p14="http://schemas.microsoft.com/office/powerpoint/2010/main" val="1595121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142"/>
            <a:ext cx="9144000" cy="2299716"/>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6</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 </a:t>
            </a:r>
            <a:r>
              <a:rPr lang="en-US" altLang="ja-JP" sz="4050" cap="none" dirty="0">
                <a:solidFill>
                  <a:schemeClr val="tx1"/>
                </a:solidFill>
              </a:rPr>
              <a:t>2 </a:t>
            </a:r>
            <a:r>
              <a:rPr lang="ja-JP" altLang="en-US" sz="4050" cap="none" dirty="0">
                <a:solidFill>
                  <a:schemeClr val="tx1"/>
                </a:solidFill>
              </a:rPr>
              <a:t>拡張前の結果</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923330"/>
          </a:xfrm>
          <a:prstGeom prst="rect">
            <a:avLst/>
          </a:prstGeom>
          <a:noFill/>
        </p:spPr>
        <p:txBody>
          <a:bodyPr wrap="square" rtlCol="0">
            <a:spAutoFit/>
          </a:bodyPr>
          <a:lstStyle/>
          <a:p>
            <a:r>
              <a:rPr kumimoji="1" lang="ja-JP" altLang="en-US" dirty="0"/>
              <a:t>学習はほとんど進まず</a:t>
            </a:r>
            <a:r>
              <a:rPr kumimoji="1" lang="en-US" altLang="ja-JP" dirty="0"/>
              <a:t>,</a:t>
            </a:r>
          </a:p>
          <a:p>
            <a:r>
              <a:rPr kumimoji="1" lang="ja-JP" altLang="en-US" dirty="0"/>
              <a:t>評価用データにおける結果はクラス重みがより強く働き</a:t>
            </a:r>
            <a:r>
              <a:rPr kumimoji="1" lang="en-US" altLang="ja-JP" dirty="0"/>
              <a:t>,</a:t>
            </a:r>
          </a:p>
          <a:p>
            <a:r>
              <a:rPr kumimoji="1" lang="ja-JP" altLang="en-US" dirty="0"/>
              <a:t>正例に大きく偏ることが多かった</a:t>
            </a:r>
            <a:r>
              <a:rPr kumimoji="1" lang="en-US" altLang="ja-JP" dirty="0"/>
              <a:t>.</a:t>
            </a:r>
            <a:endParaRPr kumimoji="1" lang="ja-JP" altLang="en-US" dirty="0"/>
          </a:p>
        </p:txBody>
      </p:sp>
      <p:grpSp>
        <p:nvGrpSpPr>
          <p:cNvPr id="14" name="グループ化 13">
            <a:extLst>
              <a:ext uri="{FF2B5EF4-FFF2-40B4-BE49-F238E27FC236}">
                <a16:creationId xmlns:a16="http://schemas.microsoft.com/office/drawing/2014/main" id="{1D293954-0BB8-46DF-8853-EC35F4B5ED58}"/>
              </a:ext>
            </a:extLst>
          </p:cNvPr>
          <p:cNvGrpSpPr/>
          <p:nvPr/>
        </p:nvGrpSpPr>
        <p:grpSpPr>
          <a:xfrm>
            <a:off x="361977" y="3013563"/>
            <a:ext cx="8417666" cy="2987187"/>
            <a:chOff x="363167" y="3278661"/>
            <a:chExt cx="8417666" cy="2987187"/>
          </a:xfrm>
        </p:grpSpPr>
        <p:pic>
          <p:nvPicPr>
            <p:cNvPr id="10" name="図 9" descr="スクリーンショットの画面&#10;&#10;自動的に生成された説明">
              <a:extLst>
                <a:ext uri="{FF2B5EF4-FFF2-40B4-BE49-F238E27FC236}">
                  <a16:creationId xmlns:a16="http://schemas.microsoft.com/office/drawing/2014/main" id="{C59443F2-BA87-452E-B5C7-B673ECBD42FF}"/>
                </a:ext>
              </a:extLst>
            </p:cNvPr>
            <p:cNvPicPr>
              <a:picLocks noChangeAspect="1"/>
            </p:cNvPicPr>
            <p:nvPr/>
          </p:nvPicPr>
          <p:blipFill rotWithShape="1">
            <a:blip r:embed="rId2">
              <a:extLst>
                <a:ext uri="{28A0092B-C50C-407E-A947-70E740481C1C}">
                  <a14:useLocalDpi xmlns:a14="http://schemas.microsoft.com/office/drawing/2010/main" val="0"/>
                </a:ext>
              </a:extLst>
            </a:blip>
            <a:srcRect t="11042"/>
            <a:stretch/>
          </p:blipFill>
          <p:spPr>
            <a:xfrm>
              <a:off x="4807632" y="3614980"/>
              <a:ext cx="3973201" cy="2650868"/>
            </a:xfrm>
            <a:prstGeom prst="rect">
              <a:avLst/>
            </a:prstGeom>
          </p:spPr>
        </p:pic>
        <p:pic>
          <p:nvPicPr>
            <p:cNvPr id="12" name="図 11" descr="文字と写真のスクリーンショット&#10;&#10;自動的に生成された説明">
              <a:extLst>
                <a:ext uri="{FF2B5EF4-FFF2-40B4-BE49-F238E27FC236}">
                  <a16:creationId xmlns:a16="http://schemas.microsoft.com/office/drawing/2014/main" id="{81AFD323-2720-4899-8C88-D6A64308792B}"/>
                </a:ext>
              </a:extLst>
            </p:cNvPr>
            <p:cNvPicPr>
              <a:picLocks noChangeAspect="1"/>
            </p:cNvPicPr>
            <p:nvPr/>
          </p:nvPicPr>
          <p:blipFill rotWithShape="1">
            <a:blip r:embed="rId3">
              <a:extLst>
                <a:ext uri="{28A0092B-C50C-407E-A947-70E740481C1C}">
                  <a14:useLocalDpi xmlns:a14="http://schemas.microsoft.com/office/drawing/2010/main" val="0"/>
                </a:ext>
              </a:extLst>
            </a:blip>
            <a:srcRect t="11042" b="-1"/>
            <a:stretch/>
          </p:blipFill>
          <p:spPr>
            <a:xfrm>
              <a:off x="363167" y="3614980"/>
              <a:ext cx="3973202" cy="2650868"/>
            </a:xfrm>
            <a:prstGeom prst="rect">
              <a:avLst/>
            </a:prstGeom>
          </p:spPr>
        </p:pic>
        <p:sp>
          <p:nvSpPr>
            <p:cNvPr id="13" name="テキスト ボックス 12">
              <a:extLst>
                <a:ext uri="{FF2B5EF4-FFF2-40B4-BE49-F238E27FC236}">
                  <a16:creationId xmlns:a16="http://schemas.microsoft.com/office/drawing/2014/main" id="{AE008254-AB0B-428A-9D76-B1A2E84C6BBB}"/>
                </a:ext>
              </a:extLst>
            </p:cNvPr>
            <p:cNvSpPr txBox="1"/>
            <p:nvPr/>
          </p:nvSpPr>
          <p:spPr>
            <a:xfrm>
              <a:off x="1932835" y="3278661"/>
              <a:ext cx="5278332" cy="369332"/>
            </a:xfrm>
            <a:prstGeom prst="rect">
              <a:avLst/>
            </a:prstGeom>
            <a:noFill/>
          </p:spPr>
          <p:txBody>
            <a:bodyPr wrap="square" rtlCol="0">
              <a:spAutoFit/>
            </a:bodyPr>
            <a:lstStyle/>
            <a:p>
              <a:pPr algn="ctr"/>
              <a:r>
                <a:rPr kumimoji="1" lang="en-US" altLang="ja-JP" dirty="0"/>
                <a:t>MLP </a:t>
              </a:r>
              <a:r>
                <a:rPr kumimoji="1" lang="ja-JP" altLang="en-US" dirty="0"/>
                <a:t>における学習推移 </a:t>
              </a:r>
              <a:r>
                <a:rPr kumimoji="1" lang="en-US" altLang="ja-JP" dirty="0"/>
                <a:t>(</a:t>
              </a:r>
              <a:r>
                <a:rPr kumimoji="1" lang="ja-JP" altLang="en-US" dirty="0"/>
                <a:t>ギャグタッチ</a:t>
              </a:r>
              <a:r>
                <a:rPr kumimoji="1" lang="en-US" altLang="ja-JP" dirty="0"/>
                <a:t>)</a:t>
              </a:r>
              <a:endParaRPr kumimoji="1" lang="ja-JP" altLang="en-US" dirty="0"/>
            </a:p>
          </p:txBody>
        </p:sp>
      </p:grpSp>
    </p:spTree>
    <p:extLst>
      <p:ext uri="{BB962C8B-B14F-4D97-AF65-F5344CB8AC3E}">
        <p14:creationId xmlns:p14="http://schemas.microsoft.com/office/powerpoint/2010/main" val="69268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混合行列</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grpSp>
        <p:nvGrpSpPr>
          <p:cNvPr id="24" name="グループ化 23">
            <a:extLst>
              <a:ext uri="{FF2B5EF4-FFF2-40B4-BE49-F238E27FC236}">
                <a16:creationId xmlns:a16="http://schemas.microsoft.com/office/drawing/2014/main" id="{DE2FD456-37DF-4D99-AA6C-95A409B7D376}"/>
              </a:ext>
            </a:extLst>
          </p:cNvPr>
          <p:cNvGrpSpPr/>
          <p:nvPr/>
        </p:nvGrpSpPr>
        <p:grpSpPr>
          <a:xfrm>
            <a:off x="1821311" y="1885950"/>
            <a:ext cx="4264268" cy="4733791"/>
            <a:chOff x="1821311" y="1885950"/>
            <a:chExt cx="4264268" cy="4733791"/>
          </a:xfrm>
        </p:grpSpPr>
        <p:pic>
          <p:nvPicPr>
            <p:cNvPr id="9" name="図 8">
              <a:extLst>
                <a:ext uri="{FF2B5EF4-FFF2-40B4-BE49-F238E27FC236}">
                  <a16:creationId xmlns:a16="http://schemas.microsoft.com/office/drawing/2014/main" id="{FE2B81C1-FBCE-4FF7-81B1-EDAC0D3BE0D8}"/>
                </a:ext>
              </a:extLst>
            </p:cNvPr>
            <p:cNvPicPr>
              <a:picLocks noChangeAspect="1"/>
            </p:cNvPicPr>
            <p:nvPr/>
          </p:nvPicPr>
          <p:blipFill rotWithShape="1">
            <a:blip r:embed="rId2">
              <a:extLst>
                <a:ext uri="{28A0092B-C50C-407E-A947-70E740481C1C}">
                  <a14:useLocalDpi xmlns:a14="http://schemas.microsoft.com/office/drawing/2010/main" val="0"/>
                </a:ext>
              </a:extLst>
            </a:blip>
            <a:srcRect l="42188" r="6044"/>
            <a:stretch/>
          </p:blipFill>
          <p:spPr>
            <a:xfrm>
              <a:off x="3056041" y="1885950"/>
              <a:ext cx="3029538" cy="4389129"/>
            </a:xfrm>
            <a:prstGeom prst="rect">
              <a:avLst/>
            </a:prstGeom>
          </p:spPr>
        </p:pic>
        <p:sp>
          <p:nvSpPr>
            <p:cNvPr id="10" name="正方形/長方形 9">
              <a:extLst>
                <a:ext uri="{FF2B5EF4-FFF2-40B4-BE49-F238E27FC236}">
                  <a16:creationId xmlns:a16="http://schemas.microsoft.com/office/drawing/2014/main" id="{58B1DE09-ED69-4AA2-A595-F51BA4C4204C}"/>
                </a:ext>
              </a:extLst>
            </p:cNvPr>
            <p:cNvSpPr/>
            <p:nvPr/>
          </p:nvSpPr>
          <p:spPr>
            <a:xfrm>
              <a:off x="1848119" y="1885950"/>
              <a:ext cx="2057960" cy="4373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1A43C5A9-1DF1-4304-9F1E-50FAE6CE3B65}"/>
                </a:ext>
              </a:extLst>
            </p:cNvPr>
            <p:cNvSpPr txBox="1"/>
            <p:nvPr/>
          </p:nvSpPr>
          <p:spPr>
            <a:xfrm>
              <a:off x="2453426" y="2455035"/>
              <a:ext cx="1809482" cy="369332"/>
            </a:xfrm>
            <a:prstGeom prst="rect">
              <a:avLst/>
            </a:prstGeom>
            <a:noFill/>
          </p:spPr>
          <p:txBody>
            <a:bodyPr wrap="square" rtlCol="0">
              <a:spAutoFit/>
            </a:bodyPr>
            <a:lstStyle/>
            <a:p>
              <a:r>
                <a:rPr kumimoji="1" lang="ja-JP" altLang="en-US" dirty="0">
                  <a:solidFill>
                    <a:schemeClr val="bg2"/>
                  </a:solidFill>
                </a:rPr>
                <a:t>ニュートラル</a:t>
              </a:r>
            </a:p>
          </p:txBody>
        </p:sp>
        <p:sp>
          <p:nvSpPr>
            <p:cNvPr id="12" name="テキスト ボックス 11">
              <a:extLst>
                <a:ext uri="{FF2B5EF4-FFF2-40B4-BE49-F238E27FC236}">
                  <a16:creationId xmlns:a16="http://schemas.microsoft.com/office/drawing/2014/main" id="{93DFE90D-944A-4F48-9C34-313AF4D11F86}"/>
                </a:ext>
              </a:extLst>
            </p:cNvPr>
            <p:cNvSpPr txBox="1"/>
            <p:nvPr/>
          </p:nvSpPr>
          <p:spPr>
            <a:xfrm>
              <a:off x="2453426" y="2948725"/>
              <a:ext cx="1452653" cy="369332"/>
            </a:xfrm>
            <a:prstGeom prst="rect">
              <a:avLst/>
            </a:prstGeom>
            <a:noFill/>
          </p:spPr>
          <p:txBody>
            <a:bodyPr wrap="square" rtlCol="0">
              <a:spAutoFit/>
            </a:bodyPr>
            <a:lstStyle/>
            <a:p>
              <a:pPr algn="r"/>
              <a:r>
                <a:rPr kumimoji="1" lang="ja-JP" altLang="en-US" dirty="0">
                  <a:solidFill>
                    <a:schemeClr val="bg2"/>
                  </a:solidFill>
                </a:rPr>
                <a:t>驚愕</a:t>
              </a:r>
            </a:p>
          </p:txBody>
        </p:sp>
        <p:sp>
          <p:nvSpPr>
            <p:cNvPr id="13" name="テキスト ボックス 12">
              <a:extLst>
                <a:ext uri="{FF2B5EF4-FFF2-40B4-BE49-F238E27FC236}">
                  <a16:creationId xmlns:a16="http://schemas.microsoft.com/office/drawing/2014/main" id="{E77C79BB-498C-4283-8330-34316330288F}"/>
                </a:ext>
              </a:extLst>
            </p:cNvPr>
            <p:cNvSpPr txBox="1"/>
            <p:nvPr/>
          </p:nvSpPr>
          <p:spPr>
            <a:xfrm>
              <a:off x="2453426" y="3442415"/>
              <a:ext cx="1452653" cy="369332"/>
            </a:xfrm>
            <a:prstGeom prst="rect">
              <a:avLst/>
            </a:prstGeom>
            <a:noFill/>
          </p:spPr>
          <p:txBody>
            <a:bodyPr wrap="square" rtlCol="0">
              <a:spAutoFit/>
            </a:bodyPr>
            <a:lstStyle/>
            <a:p>
              <a:pPr algn="r"/>
              <a:r>
                <a:rPr kumimoji="1" lang="ja-JP" altLang="en-US" dirty="0">
                  <a:solidFill>
                    <a:schemeClr val="bg2"/>
                  </a:solidFill>
                </a:rPr>
                <a:t>喜楽</a:t>
              </a:r>
            </a:p>
          </p:txBody>
        </p:sp>
        <p:sp>
          <p:nvSpPr>
            <p:cNvPr id="14" name="テキスト ボックス 13">
              <a:extLst>
                <a:ext uri="{FF2B5EF4-FFF2-40B4-BE49-F238E27FC236}">
                  <a16:creationId xmlns:a16="http://schemas.microsoft.com/office/drawing/2014/main" id="{DCBF7D84-8C30-49FD-BFCA-619A691A8ECD}"/>
                </a:ext>
              </a:extLst>
            </p:cNvPr>
            <p:cNvSpPr txBox="1"/>
            <p:nvPr/>
          </p:nvSpPr>
          <p:spPr>
            <a:xfrm>
              <a:off x="2453426" y="3936105"/>
              <a:ext cx="1452653" cy="369332"/>
            </a:xfrm>
            <a:prstGeom prst="rect">
              <a:avLst/>
            </a:prstGeom>
            <a:noFill/>
          </p:spPr>
          <p:txBody>
            <a:bodyPr wrap="square" rtlCol="0">
              <a:spAutoFit/>
            </a:bodyPr>
            <a:lstStyle/>
            <a:p>
              <a:pPr algn="r"/>
              <a:r>
                <a:rPr kumimoji="1" lang="ja-JP" altLang="en-US" dirty="0">
                  <a:solidFill>
                    <a:schemeClr val="bg2"/>
                  </a:solidFill>
                </a:rPr>
                <a:t>恐怖</a:t>
              </a:r>
            </a:p>
          </p:txBody>
        </p:sp>
        <p:sp>
          <p:nvSpPr>
            <p:cNvPr id="15" name="テキスト ボックス 14">
              <a:extLst>
                <a:ext uri="{FF2B5EF4-FFF2-40B4-BE49-F238E27FC236}">
                  <a16:creationId xmlns:a16="http://schemas.microsoft.com/office/drawing/2014/main" id="{503242F6-CC3C-41FB-BFC4-87F1100EA22F}"/>
                </a:ext>
              </a:extLst>
            </p:cNvPr>
            <p:cNvSpPr txBox="1"/>
            <p:nvPr/>
          </p:nvSpPr>
          <p:spPr>
            <a:xfrm>
              <a:off x="2453426" y="4426028"/>
              <a:ext cx="1452653" cy="369332"/>
            </a:xfrm>
            <a:prstGeom prst="rect">
              <a:avLst/>
            </a:prstGeom>
            <a:noFill/>
          </p:spPr>
          <p:txBody>
            <a:bodyPr wrap="square" rtlCol="0">
              <a:spAutoFit/>
            </a:bodyPr>
            <a:lstStyle/>
            <a:p>
              <a:pPr algn="r"/>
              <a:r>
                <a:rPr kumimoji="1" lang="ja-JP" altLang="en-US" dirty="0">
                  <a:solidFill>
                    <a:schemeClr val="bg2"/>
                  </a:solidFill>
                </a:rPr>
                <a:t>悲哀</a:t>
              </a:r>
            </a:p>
          </p:txBody>
        </p:sp>
        <p:sp>
          <p:nvSpPr>
            <p:cNvPr id="16" name="テキスト ボックス 15">
              <a:extLst>
                <a:ext uri="{FF2B5EF4-FFF2-40B4-BE49-F238E27FC236}">
                  <a16:creationId xmlns:a16="http://schemas.microsoft.com/office/drawing/2014/main" id="{6DD23D1D-128A-42CC-B48E-A96DFFCE6980}"/>
                </a:ext>
              </a:extLst>
            </p:cNvPr>
            <p:cNvSpPr txBox="1"/>
            <p:nvPr/>
          </p:nvSpPr>
          <p:spPr>
            <a:xfrm>
              <a:off x="2453426" y="4921813"/>
              <a:ext cx="1452653" cy="369332"/>
            </a:xfrm>
            <a:prstGeom prst="rect">
              <a:avLst/>
            </a:prstGeom>
            <a:noFill/>
          </p:spPr>
          <p:txBody>
            <a:bodyPr wrap="square" rtlCol="0">
              <a:spAutoFit/>
            </a:bodyPr>
            <a:lstStyle/>
            <a:p>
              <a:pPr algn="r"/>
              <a:r>
                <a:rPr kumimoji="1" lang="ja-JP" altLang="en-US" dirty="0">
                  <a:solidFill>
                    <a:schemeClr val="bg2"/>
                  </a:solidFill>
                </a:rPr>
                <a:t>憤怒</a:t>
              </a:r>
            </a:p>
          </p:txBody>
        </p:sp>
        <p:sp>
          <p:nvSpPr>
            <p:cNvPr id="17" name="テキスト ボックス 16">
              <a:extLst>
                <a:ext uri="{FF2B5EF4-FFF2-40B4-BE49-F238E27FC236}">
                  <a16:creationId xmlns:a16="http://schemas.microsoft.com/office/drawing/2014/main" id="{DBE664FA-EA18-4378-BD17-7C87D65FF1D2}"/>
                </a:ext>
              </a:extLst>
            </p:cNvPr>
            <p:cNvSpPr txBox="1"/>
            <p:nvPr/>
          </p:nvSpPr>
          <p:spPr>
            <a:xfrm>
              <a:off x="2453426" y="5412572"/>
              <a:ext cx="1452653" cy="369332"/>
            </a:xfrm>
            <a:prstGeom prst="rect">
              <a:avLst/>
            </a:prstGeom>
            <a:noFill/>
          </p:spPr>
          <p:txBody>
            <a:bodyPr wrap="square" rtlCol="0">
              <a:spAutoFit/>
            </a:bodyPr>
            <a:lstStyle/>
            <a:p>
              <a:pPr algn="r"/>
              <a:r>
                <a:rPr kumimoji="1" lang="ja-JP" altLang="en-US" dirty="0">
                  <a:solidFill>
                    <a:schemeClr val="bg2"/>
                  </a:solidFill>
                </a:rPr>
                <a:t>嫌悪</a:t>
              </a:r>
            </a:p>
          </p:txBody>
        </p:sp>
        <p:sp>
          <p:nvSpPr>
            <p:cNvPr id="18" name="正方形/長方形 17">
              <a:extLst>
                <a:ext uri="{FF2B5EF4-FFF2-40B4-BE49-F238E27FC236}">
                  <a16:creationId xmlns:a16="http://schemas.microsoft.com/office/drawing/2014/main" id="{9B3F3B8B-05D7-4D3F-8502-BFBF14C642F0}"/>
                </a:ext>
              </a:extLst>
            </p:cNvPr>
            <p:cNvSpPr/>
            <p:nvPr/>
          </p:nvSpPr>
          <p:spPr>
            <a:xfrm>
              <a:off x="1841679" y="1885950"/>
              <a:ext cx="4192073" cy="490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solidFill>
                </a:rPr>
                <a:t>青年漫画タッチ 評価 混合行列</a:t>
              </a:r>
            </a:p>
          </p:txBody>
        </p:sp>
        <p:sp>
          <p:nvSpPr>
            <p:cNvPr id="19" name="正方形/長方形 18">
              <a:extLst>
                <a:ext uri="{FF2B5EF4-FFF2-40B4-BE49-F238E27FC236}">
                  <a16:creationId xmlns:a16="http://schemas.microsoft.com/office/drawing/2014/main" id="{2F1A4A91-14FB-4385-8D11-BE892DDCF526}"/>
                </a:ext>
              </a:extLst>
            </p:cNvPr>
            <p:cNvSpPr/>
            <p:nvPr/>
          </p:nvSpPr>
          <p:spPr>
            <a:xfrm>
              <a:off x="1848117" y="5853448"/>
              <a:ext cx="4224271" cy="7662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88162BD-FFC2-4464-B739-33E762AB50E0}"/>
                </a:ext>
              </a:extLst>
            </p:cNvPr>
            <p:cNvSpPr txBox="1"/>
            <p:nvPr/>
          </p:nvSpPr>
          <p:spPr>
            <a:xfrm>
              <a:off x="3960252" y="5928817"/>
              <a:ext cx="543604" cy="307777"/>
            </a:xfrm>
            <a:prstGeom prst="rect">
              <a:avLst/>
            </a:prstGeom>
            <a:noFill/>
          </p:spPr>
          <p:txBody>
            <a:bodyPr wrap="square" rtlCol="0">
              <a:spAutoFit/>
            </a:bodyPr>
            <a:lstStyle/>
            <a:p>
              <a:pPr algn="ctr"/>
              <a:r>
                <a:rPr kumimoji="1" lang="ja-JP" altLang="en-US" sz="1400" dirty="0">
                  <a:solidFill>
                    <a:schemeClr val="bg2"/>
                  </a:solidFill>
                </a:rPr>
                <a:t>喜楽</a:t>
              </a:r>
            </a:p>
          </p:txBody>
        </p:sp>
        <p:sp>
          <p:nvSpPr>
            <p:cNvPr id="21" name="テキスト ボックス 20">
              <a:extLst>
                <a:ext uri="{FF2B5EF4-FFF2-40B4-BE49-F238E27FC236}">
                  <a16:creationId xmlns:a16="http://schemas.microsoft.com/office/drawing/2014/main" id="{336BA64A-A996-42F7-99F8-823CD959735B}"/>
                </a:ext>
              </a:extLst>
            </p:cNvPr>
            <p:cNvSpPr txBox="1"/>
            <p:nvPr/>
          </p:nvSpPr>
          <p:spPr>
            <a:xfrm>
              <a:off x="4311200" y="5925571"/>
              <a:ext cx="795271" cy="307777"/>
            </a:xfrm>
            <a:prstGeom prst="rect">
              <a:avLst/>
            </a:prstGeom>
            <a:noFill/>
          </p:spPr>
          <p:txBody>
            <a:bodyPr wrap="square" rtlCol="0">
              <a:spAutoFit/>
            </a:bodyPr>
            <a:lstStyle/>
            <a:p>
              <a:pPr algn="ctr"/>
              <a:r>
                <a:rPr kumimoji="1" lang="ja-JP" altLang="en-US" sz="1400" dirty="0">
                  <a:solidFill>
                    <a:schemeClr val="bg2"/>
                  </a:solidFill>
                </a:rPr>
                <a:t>その他</a:t>
              </a:r>
            </a:p>
          </p:txBody>
        </p:sp>
        <p:sp>
          <p:nvSpPr>
            <p:cNvPr id="22" name="テキスト ボックス 21">
              <a:extLst>
                <a:ext uri="{FF2B5EF4-FFF2-40B4-BE49-F238E27FC236}">
                  <a16:creationId xmlns:a16="http://schemas.microsoft.com/office/drawing/2014/main" id="{64E94ED3-2D13-465E-AED5-8FC2C80B358B}"/>
                </a:ext>
              </a:extLst>
            </p:cNvPr>
            <p:cNvSpPr txBox="1"/>
            <p:nvPr/>
          </p:nvSpPr>
          <p:spPr>
            <a:xfrm>
              <a:off x="4038167" y="6239840"/>
              <a:ext cx="795271" cy="369332"/>
            </a:xfrm>
            <a:prstGeom prst="rect">
              <a:avLst/>
            </a:prstGeom>
            <a:noFill/>
          </p:spPr>
          <p:txBody>
            <a:bodyPr wrap="square" rtlCol="0">
              <a:spAutoFit/>
            </a:bodyPr>
            <a:lstStyle/>
            <a:p>
              <a:pPr algn="ctr"/>
              <a:r>
                <a:rPr kumimoji="1" lang="ja-JP" altLang="en-US" b="1" dirty="0">
                  <a:solidFill>
                    <a:schemeClr val="bg2"/>
                  </a:solidFill>
                </a:rPr>
                <a:t>予測</a:t>
              </a:r>
            </a:p>
          </p:txBody>
        </p:sp>
        <p:sp>
          <p:nvSpPr>
            <p:cNvPr id="23" name="テキスト ボックス 22">
              <a:extLst>
                <a:ext uri="{FF2B5EF4-FFF2-40B4-BE49-F238E27FC236}">
                  <a16:creationId xmlns:a16="http://schemas.microsoft.com/office/drawing/2014/main" id="{C7E757A2-3C84-4EF9-AC95-826BE9D8AA4E}"/>
                </a:ext>
              </a:extLst>
            </p:cNvPr>
            <p:cNvSpPr txBox="1"/>
            <p:nvPr/>
          </p:nvSpPr>
          <p:spPr>
            <a:xfrm>
              <a:off x="1821311" y="3936105"/>
              <a:ext cx="795271" cy="369332"/>
            </a:xfrm>
            <a:prstGeom prst="rect">
              <a:avLst/>
            </a:prstGeom>
            <a:noFill/>
          </p:spPr>
          <p:txBody>
            <a:bodyPr wrap="square" rtlCol="0">
              <a:spAutoFit/>
            </a:bodyPr>
            <a:lstStyle/>
            <a:p>
              <a:pPr algn="ctr"/>
              <a:r>
                <a:rPr kumimoji="1" lang="ja-JP" altLang="en-US" b="1" dirty="0">
                  <a:solidFill>
                    <a:schemeClr val="bg2"/>
                  </a:solidFill>
                </a:rPr>
                <a:t>真値</a:t>
              </a:r>
            </a:p>
          </p:txBody>
        </p:sp>
      </p:grpSp>
    </p:spTree>
    <p:extLst>
      <p:ext uri="{BB962C8B-B14F-4D97-AF65-F5344CB8AC3E}">
        <p14:creationId xmlns:p14="http://schemas.microsoft.com/office/powerpoint/2010/main" val="3838272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混合行列 時系列長 </a:t>
            </a:r>
            <a:r>
              <a:rPr kumimoji="1" lang="en-US" altLang="ja-JP" sz="3200" dirty="0">
                <a:solidFill>
                  <a:schemeClr val="tx1"/>
                </a:solidFill>
              </a:rPr>
              <a:t>N = 6 </a:t>
            </a:r>
            <a:r>
              <a:rPr kumimoji="1" lang="ja-JP" altLang="en-US" sz="3200" dirty="0">
                <a:solidFill>
                  <a:schemeClr val="tx1"/>
                </a:solidFill>
              </a:rPr>
              <a:t>の場合</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grpSp>
        <p:nvGrpSpPr>
          <p:cNvPr id="5" name="グループ化 4">
            <a:extLst>
              <a:ext uri="{FF2B5EF4-FFF2-40B4-BE49-F238E27FC236}">
                <a16:creationId xmlns:a16="http://schemas.microsoft.com/office/drawing/2014/main" id="{2BA0AECE-F9E3-49B4-963B-94ACA43E0F78}"/>
              </a:ext>
            </a:extLst>
          </p:cNvPr>
          <p:cNvGrpSpPr/>
          <p:nvPr/>
        </p:nvGrpSpPr>
        <p:grpSpPr>
          <a:xfrm>
            <a:off x="1821311" y="1879343"/>
            <a:ext cx="4257517" cy="4740398"/>
            <a:chOff x="1821311" y="1879343"/>
            <a:chExt cx="4257517" cy="4740398"/>
          </a:xfrm>
        </p:grpSpPr>
        <p:pic>
          <p:nvPicPr>
            <p:cNvPr id="6" name="図 5">
              <a:extLst>
                <a:ext uri="{FF2B5EF4-FFF2-40B4-BE49-F238E27FC236}">
                  <a16:creationId xmlns:a16="http://schemas.microsoft.com/office/drawing/2014/main" id="{A17BC127-808E-4F7A-BD91-1640FC659C24}"/>
                </a:ext>
              </a:extLst>
            </p:cNvPr>
            <p:cNvPicPr>
              <a:picLocks noChangeAspect="1"/>
            </p:cNvPicPr>
            <p:nvPr/>
          </p:nvPicPr>
          <p:blipFill rotWithShape="1">
            <a:blip r:embed="rId2">
              <a:extLst>
                <a:ext uri="{28A0092B-C50C-407E-A947-70E740481C1C}">
                  <a14:useLocalDpi xmlns:a14="http://schemas.microsoft.com/office/drawing/2010/main" val="0"/>
                </a:ext>
              </a:extLst>
            </a:blip>
            <a:srcRect l="56416" r="7136"/>
            <a:stretch/>
          </p:blipFill>
          <p:spPr>
            <a:xfrm>
              <a:off x="3906079" y="1879343"/>
              <a:ext cx="2172749" cy="4379790"/>
            </a:xfrm>
            <a:prstGeom prst="rect">
              <a:avLst/>
            </a:prstGeom>
          </p:spPr>
        </p:pic>
        <p:sp>
          <p:nvSpPr>
            <p:cNvPr id="7" name="正方形/長方形 6">
              <a:extLst>
                <a:ext uri="{FF2B5EF4-FFF2-40B4-BE49-F238E27FC236}">
                  <a16:creationId xmlns:a16="http://schemas.microsoft.com/office/drawing/2014/main" id="{8D13C622-C8C5-4959-8E16-DD6A1D62A849}"/>
                </a:ext>
              </a:extLst>
            </p:cNvPr>
            <p:cNvSpPr/>
            <p:nvPr/>
          </p:nvSpPr>
          <p:spPr>
            <a:xfrm>
              <a:off x="1848119" y="1885950"/>
              <a:ext cx="2057960" cy="4373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7BF88A36-83B9-403D-BD6B-D0A184AC11E9}"/>
                </a:ext>
              </a:extLst>
            </p:cNvPr>
            <p:cNvSpPr txBox="1"/>
            <p:nvPr/>
          </p:nvSpPr>
          <p:spPr>
            <a:xfrm>
              <a:off x="2453426" y="2455035"/>
              <a:ext cx="1809482" cy="369332"/>
            </a:xfrm>
            <a:prstGeom prst="rect">
              <a:avLst/>
            </a:prstGeom>
            <a:noFill/>
          </p:spPr>
          <p:txBody>
            <a:bodyPr wrap="square" rtlCol="0">
              <a:spAutoFit/>
            </a:bodyPr>
            <a:lstStyle/>
            <a:p>
              <a:r>
                <a:rPr kumimoji="1" lang="ja-JP" altLang="en-US" dirty="0">
                  <a:solidFill>
                    <a:schemeClr val="bg2"/>
                  </a:solidFill>
                </a:rPr>
                <a:t>ニュートラル</a:t>
              </a:r>
            </a:p>
          </p:txBody>
        </p:sp>
        <p:sp>
          <p:nvSpPr>
            <p:cNvPr id="9" name="テキスト ボックス 8">
              <a:extLst>
                <a:ext uri="{FF2B5EF4-FFF2-40B4-BE49-F238E27FC236}">
                  <a16:creationId xmlns:a16="http://schemas.microsoft.com/office/drawing/2014/main" id="{9FA22CCE-4B4E-49D8-AFCC-4685A6836E5D}"/>
                </a:ext>
              </a:extLst>
            </p:cNvPr>
            <p:cNvSpPr txBox="1"/>
            <p:nvPr/>
          </p:nvSpPr>
          <p:spPr>
            <a:xfrm>
              <a:off x="2453426" y="2948725"/>
              <a:ext cx="1452653" cy="369332"/>
            </a:xfrm>
            <a:prstGeom prst="rect">
              <a:avLst/>
            </a:prstGeom>
            <a:noFill/>
          </p:spPr>
          <p:txBody>
            <a:bodyPr wrap="square" rtlCol="0">
              <a:spAutoFit/>
            </a:bodyPr>
            <a:lstStyle/>
            <a:p>
              <a:pPr algn="r"/>
              <a:r>
                <a:rPr kumimoji="1" lang="ja-JP" altLang="en-US" dirty="0">
                  <a:solidFill>
                    <a:schemeClr val="bg2"/>
                  </a:solidFill>
                </a:rPr>
                <a:t>驚愕</a:t>
              </a:r>
            </a:p>
          </p:txBody>
        </p:sp>
        <p:sp>
          <p:nvSpPr>
            <p:cNvPr id="10" name="テキスト ボックス 9">
              <a:extLst>
                <a:ext uri="{FF2B5EF4-FFF2-40B4-BE49-F238E27FC236}">
                  <a16:creationId xmlns:a16="http://schemas.microsoft.com/office/drawing/2014/main" id="{8A9F6625-95FD-4871-A7EF-C7E685942CF5}"/>
                </a:ext>
              </a:extLst>
            </p:cNvPr>
            <p:cNvSpPr txBox="1"/>
            <p:nvPr/>
          </p:nvSpPr>
          <p:spPr>
            <a:xfrm>
              <a:off x="2453426" y="3442415"/>
              <a:ext cx="1452653" cy="369332"/>
            </a:xfrm>
            <a:prstGeom prst="rect">
              <a:avLst/>
            </a:prstGeom>
            <a:noFill/>
          </p:spPr>
          <p:txBody>
            <a:bodyPr wrap="square" rtlCol="0">
              <a:spAutoFit/>
            </a:bodyPr>
            <a:lstStyle/>
            <a:p>
              <a:pPr algn="r"/>
              <a:r>
                <a:rPr kumimoji="1" lang="ja-JP" altLang="en-US" dirty="0">
                  <a:solidFill>
                    <a:schemeClr val="bg2"/>
                  </a:solidFill>
                </a:rPr>
                <a:t>喜楽</a:t>
              </a:r>
            </a:p>
          </p:txBody>
        </p:sp>
        <p:sp>
          <p:nvSpPr>
            <p:cNvPr id="11" name="テキスト ボックス 10">
              <a:extLst>
                <a:ext uri="{FF2B5EF4-FFF2-40B4-BE49-F238E27FC236}">
                  <a16:creationId xmlns:a16="http://schemas.microsoft.com/office/drawing/2014/main" id="{2655FD24-8E9B-4252-A07B-3C40129F3022}"/>
                </a:ext>
              </a:extLst>
            </p:cNvPr>
            <p:cNvSpPr txBox="1"/>
            <p:nvPr/>
          </p:nvSpPr>
          <p:spPr>
            <a:xfrm>
              <a:off x="2453426" y="3936105"/>
              <a:ext cx="1452653" cy="369332"/>
            </a:xfrm>
            <a:prstGeom prst="rect">
              <a:avLst/>
            </a:prstGeom>
            <a:noFill/>
          </p:spPr>
          <p:txBody>
            <a:bodyPr wrap="square" rtlCol="0">
              <a:spAutoFit/>
            </a:bodyPr>
            <a:lstStyle/>
            <a:p>
              <a:pPr algn="r"/>
              <a:r>
                <a:rPr kumimoji="1" lang="ja-JP" altLang="en-US" dirty="0">
                  <a:solidFill>
                    <a:schemeClr val="bg2"/>
                  </a:solidFill>
                </a:rPr>
                <a:t>恐怖</a:t>
              </a:r>
            </a:p>
          </p:txBody>
        </p:sp>
        <p:sp>
          <p:nvSpPr>
            <p:cNvPr id="12" name="テキスト ボックス 11">
              <a:extLst>
                <a:ext uri="{FF2B5EF4-FFF2-40B4-BE49-F238E27FC236}">
                  <a16:creationId xmlns:a16="http://schemas.microsoft.com/office/drawing/2014/main" id="{AAC09B31-AFAE-4FA2-A9E1-8A15CDC25E5B}"/>
                </a:ext>
              </a:extLst>
            </p:cNvPr>
            <p:cNvSpPr txBox="1"/>
            <p:nvPr/>
          </p:nvSpPr>
          <p:spPr>
            <a:xfrm>
              <a:off x="2453426" y="4426028"/>
              <a:ext cx="1452653" cy="369332"/>
            </a:xfrm>
            <a:prstGeom prst="rect">
              <a:avLst/>
            </a:prstGeom>
            <a:noFill/>
          </p:spPr>
          <p:txBody>
            <a:bodyPr wrap="square" rtlCol="0">
              <a:spAutoFit/>
            </a:bodyPr>
            <a:lstStyle/>
            <a:p>
              <a:pPr algn="r"/>
              <a:r>
                <a:rPr kumimoji="1" lang="ja-JP" altLang="en-US" dirty="0">
                  <a:solidFill>
                    <a:schemeClr val="bg2"/>
                  </a:solidFill>
                </a:rPr>
                <a:t>悲哀</a:t>
              </a:r>
            </a:p>
          </p:txBody>
        </p:sp>
        <p:sp>
          <p:nvSpPr>
            <p:cNvPr id="13" name="テキスト ボックス 12">
              <a:extLst>
                <a:ext uri="{FF2B5EF4-FFF2-40B4-BE49-F238E27FC236}">
                  <a16:creationId xmlns:a16="http://schemas.microsoft.com/office/drawing/2014/main" id="{40A087C9-192E-4AC6-8BB8-8E9318753B6D}"/>
                </a:ext>
              </a:extLst>
            </p:cNvPr>
            <p:cNvSpPr txBox="1"/>
            <p:nvPr/>
          </p:nvSpPr>
          <p:spPr>
            <a:xfrm>
              <a:off x="2453426" y="4921813"/>
              <a:ext cx="1452653" cy="369332"/>
            </a:xfrm>
            <a:prstGeom prst="rect">
              <a:avLst/>
            </a:prstGeom>
            <a:noFill/>
          </p:spPr>
          <p:txBody>
            <a:bodyPr wrap="square" rtlCol="0">
              <a:spAutoFit/>
            </a:bodyPr>
            <a:lstStyle/>
            <a:p>
              <a:pPr algn="r"/>
              <a:r>
                <a:rPr kumimoji="1" lang="ja-JP" altLang="en-US" dirty="0">
                  <a:solidFill>
                    <a:schemeClr val="bg2"/>
                  </a:solidFill>
                </a:rPr>
                <a:t>憤怒</a:t>
              </a:r>
            </a:p>
          </p:txBody>
        </p:sp>
        <p:sp>
          <p:nvSpPr>
            <p:cNvPr id="14" name="テキスト ボックス 13">
              <a:extLst>
                <a:ext uri="{FF2B5EF4-FFF2-40B4-BE49-F238E27FC236}">
                  <a16:creationId xmlns:a16="http://schemas.microsoft.com/office/drawing/2014/main" id="{22E5A83F-6B42-472D-B06D-03EE8FF92ABF}"/>
                </a:ext>
              </a:extLst>
            </p:cNvPr>
            <p:cNvSpPr txBox="1"/>
            <p:nvPr/>
          </p:nvSpPr>
          <p:spPr>
            <a:xfrm>
              <a:off x="2453426" y="5412572"/>
              <a:ext cx="1452653" cy="369332"/>
            </a:xfrm>
            <a:prstGeom prst="rect">
              <a:avLst/>
            </a:prstGeom>
            <a:noFill/>
          </p:spPr>
          <p:txBody>
            <a:bodyPr wrap="square" rtlCol="0">
              <a:spAutoFit/>
            </a:bodyPr>
            <a:lstStyle/>
            <a:p>
              <a:pPr algn="r"/>
              <a:r>
                <a:rPr kumimoji="1" lang="ja-JP" altLang="en-US" dirty="0">
                  <a:solidFill>
                    <a:schemeClr val="bg2"/>
                  </a:solidFill>
                </a:rPr>
                <a:t>嫌悪</a:t>
              </a:r>
            </a:p>
          </p:txBody>
        </p:sp>
        <p:sp>
          <p:nvSpPr>
            <p:cNvPr id="15" name="正方形/長方形 14">
              <a:extLst>
                <a:ext uri="{FF2B5EF4-FFF2-40B4-BE49-F238E27FC236}">
                  <a16:creationId xmlns:a16="http://schemas.microsoft.com/office/drawing/2014/main" id="{9C41C9F9-2590-49BF-89A5-18688E0F01DD}"/>
                </a:ext>
              </a:extLst>
            </p:cNvPr>
            <p:cNvSpPr/>
            <p:nvPr/>
          </p:nvSpPr>
          <p:spPr>
            <a:xfrm>
              <a:off x="1841679" y="1885950"/>
              <a:ext cx="4192073" cy="490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solidFill>
                </a:rPr>
                <a:t>少年漫画タッチ 評価 混合行列</a:t>
              </a:r>
            </a:p>
          </p:txBody>
        </p:sp>
        <p:sp>
          <p:nvSpPr>
            <p:cNvPr id="16" name="正方形/長方形 15">
              <a:extLst>
                <a:ext uri="{FF2B5EF4-FFF2-40B4-BE49-F238E27FC236}">
                  <a16:creationId xmlns:a16="http://schemas.microsoft.com/office/drawing/2014/main" id="{0A32C5B5-1454-4C11-994F-A63789586570}"/>
                </a:ext>
              </a:extLst>
            </p:cNvPr>
            <p:cNvSpPr/>
            <p:nvPr/>
          </p:nvSpPr>
          <p:spPr>
            <a:xfrm>
              <a:off x="1848117" y="5853448"/>
              <a:ext cx="4224271" cy="7662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8784108-CE6E-4B94-9962-3376FE54E9FE}"/>
                </a:ext>
              </a:extLst>
            </p:cNvPr>
            <p:cNvSpPr txBox="1"/>
            <p:nvPr/>
          </p:nvSpPr>
          <p:spPr>
            <a:xfrm>
              <a:off x="3960252" y="5928817"/>
              <a:ext cx="543604" cy="307777"/>
            </a:xfrm>
            <a:prstGeom prst="rect">
              <a:avLst/>
            </a:prstGeom>
            <a:noFill/>
          </p:spPr>
          <p:txBody>
            <a:bodyPr wrap="square" rtlCol="0">
              <a:spAutoFit/>
            </a:bodyPr>
            <a:lstStyle/>
            <a:p>
              <a:pPr algn="ctr"/>
              <a:r>
                <a:rPr kumimoji="1" lang="ja-JP" altLang="en-US" sz="1400" dirty="0">
                  <a:solidFill>
                    <a:schemeClr val="bg2"/>
                  </a:solidFill>
                </a:rPr>
                <a:t>喜楽</a:t>
              </a:r>
            </a:p>
          </p:txBody>
        </p:sp>
        <p:sp>
          <p:nvSpPr>
            <p:cNvPr id="18" name="テキスト ボックス 17">
              <a:extLst>
                <a:ext uri="{FF2B5EF4-FFF2-40B4-BE49-F238E27FC236}">
                  <a16:creationId xmlns:a16="http://schemas.microsoft.com/office/drawing/2014/main" id="{40C0F498-2FED-487D-B765-A2D7763A7B9D}"/>
                </a:ext>
              </a:extLst>
            </p:cNvPr>
            <p:cNvSpPr txBox="1"/>
            <p:nvPr/>
          </p:nvSpPr>
          <p:spPr>
            <a:xfrm>
              <a:off x="4311200" y="5925571"/>
              <a:ext cx="795271" cy="307777"/>
            </a:xfrm>
            <a:prstGeom prst="rect">
              <a:avLst/>
            </a:prstGeom>
            <a:noFill/>
          </p:spPr>
          <p:txBody>
            <a:bodyPr wrap="square" rtlCol="0">
              <a:spAutoFit/>
            </a:bodyPr>
            <a:lstStyle/>
            <a:p>
              <a:pPr algn="ctr"/>
              <a:r>
                <a:rPr kumimoji="1" lang="ja-JP" altLang="en-US" sz="1400" dirty="0">
                  <a:solidFill>
                    <a:schemeClr val="bg2"/>
                  </a:solidFill>
                </a:rPr>
                <a:t>その他</a:t>
              </a:r>
            </a:p>
          </p:txBody>
        </p:sp>
        <p:sp>
          <p:nvSpPr>
            <p:cNvPr id="19" name="テキスト ボックス 18">
              <a:extLst>
                <a:ext uri="{FF2B5EF4-FFF2-40B4-BE49-F238E27FC236}">
                  <a16:creationId xmlns:a16="http://schemas.microsoft.com/office/drawing/2014/main" id="{EB07ECA9-EE13-4C7E-A8AC-16CC9F1BFF5E}"/>
                </a:ext>
              </a:extLst>
            </p:cNvPr>
            <p:cNvSpPr txBox="1"/>
            <p:nvPr/>
          </p:nvSpPr>
          <p:spPr>
            <a:xfrm>
              <a:off x="4038167" y="6239840"/>
              <a:ext cx="795271" cy="369332"/>
            </a:xfrm>
            <a:prstGeom prst="rect">
              <a:avLst/>
            </a:prstGeom>
            <a:noFill/>
          </p:spPr>
          <p:txBody>
            <a:bodyPr wrap="square" rtlCol="0">
              <a:spAutoFit/>
            </a:bodyPr>
            <a:lstStyle/>
            <a:p>
              <a:pPr algn="ctr"/>
              <a:r>
                <a:rPr kumimoji="1" lang="ja-JP" altLang="en-US" b="1" dirty="0">
                  <a:solidFill>
                    <a:schemeClr val="bg2"/>
                  </a:solidFill>
                </a:rPr>
                <a:t>予測</a:t>
              </a:r>
            </a:p>
          </p:txBody>
        </p:sp>
        <p:sp>
          <p:nvSpPr>
            <p:cNvPr id="20" name="テキスト ボックス 19">
              <a:extLst>
                <a:ext uri="{FF2B5EF4-FFF2-40B4-BE49-F238E27FC236}">
                  <a16:creationId xmlns:a16="http://schemas.microsoft.com/office/drawing/2014/main" id="{67CC2E60-C621-4503-9BFE-3F83AF84F447}"/>
                </a:ext>
              </a:extLst>
            </p:cNvPr>
            <p:cNvSpPr txBox="1"/>
            <p:nvPr/>
          </p:nvSpPr>
          <p:spPr>
            <a:xfrm>
              <a:off x="1821311" y="3936105"/>
              <a:ext cx="795271" cy="369332"/>
            </a:xfrm>
            <a:prstGeom prst="rect">
              <a:avLst/>
            </a:prstGeom>
            <a:noFill/>
          </p:spPr>
          <p:txBody>
            <a:bodyPr wrap="square" rtlCol="0">
              <a:spAutoFit/>
            </a:bodyPr>
            <a:lstStyle/>
            <a:p>
              <a:pPr algn="ctr"/>
              <a:r>
                <a:rPr kumimoji="1" lang="ja-JP" altLang="en-US" b="1" dirty="0">
                  <a:solidFill>
                    <a:schemeClr val="bg2"/>
                  </a:solidFill>
                </a:rPr>
                <a:t>真値</a:t>
              </a:r>
            </a:p>
          </p:txBody>
        </p:sp>
      </p:grpSp>
    </p:spTree>
    <p:extLst>
      <p:ext uri="{BB962C8B-B14F-4D97-AF65-F5344CB8AC3E}">
        <p14:creationId xmlns:p14="http://schemas.microsoft.com/office/powerpoint/2010/main" val="812673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喜楽と判別されてしまった例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pic>
        <p:nvPicPr>
          <p:cNvPr id="5" name="図 4" descr="テキスト が含まれている画像&#10;&#10;自動的に生成された説明">
            <a:extLst>
              <a:ext uri="{FF2B5EF4-FFF2-40B4-BE49-F238E27FC236}">
                <a16:creationId xmlns:a16="http://schemas.microsoft.com/office/drawing/2014/main" id="{6E2AEC32-62E3-4A58-A0E0-D5C341D1413B}"/>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5362" r="50000" b="66957"/>
          <a:stretch/>
        </p:blipFill>
        <p:spPr>
          <a:xfrm>
            <a:off x="856061" y="1910032"/>
            <a:ext cx="2166730" cy="1898374"/>
          </a:xfrm>
          <a:prstGeom prst="rect">
            <a:avLst/>
          </a:prstGeom>
        </p:spPr>
      </p:pic>
      <p:pic>
        <p:nvPicPr>
          <p:cNvPr id="6" name="図 5" descr="テキスト が含まれている画像&#10;&#10;自動的に生成された説明">
            <a:extLst>
              <a:ext uri="{FF2B5EF4-FFF2-40B4-BE49-F238E27FC236}">
                <a16:creationId xmlns:a16="http://schemas.microsoft.com/office/drawing/2014/main" id="{96A772AE-3163-4522-932F-BCBBE18F45A0}"/>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74301" r="50000" b="5265"/>
          <a:stretch/>
        </p:blipFill>
        <p:spPr>
          <a:xfrm>
            <a:off x="856061" y="4776843"/>
            <a:ext cx="2166730" cy="1401417"/>
          </a:xfrm>
          <a:prstGeom prst="rect">
            <a:avLst/>
          </a:prstGeom>
        </p:spPr>
      </p:pic>
      <p:sp>
        <p:nvSpPr>
          <p:cNvPr id="7" name="テキスト ボックス 6">
            <a:extLst>
              <a:ext uri="{FF2B5EF4-FFF2-40B4-BE49-F238E27FC236}">
                <a16:creationId xmlns:a16="http://schemas.microsoft.com/office/drawing/2014/main" id="{8F1E6CCA-111A-4A9B-8CAA-91271D7F5A9C}"/>
              </a:ext>
            </a:extLst>
          </p:cNvPr>
          <p:cNvSpPr txBox="1"/>
          <p:nvPr/>
        </p:nvSpPr>
        <p:spPr>
          <a:xfrm>
            <a:off x="856061" y="4015409"/>
            <a:ext cx="2085922" cy="646331"/>
          </a:xfrm>
          <a:prstGeom prst="rect">
            <a:avLst/>
          </a:prstGeom>
          <a:noFill/>
        </p:spPr>
        <p:txBody>
          <a:bodyPr wrap="square" rtlCol="0">
            <a:spAutoFit/>
          </a:bodyPr>
          <a:lstStyle/>
          <a:p>
            <a:pPr algn="ctr"/>
            <a:r>
              <a:rPr kumimoji="1" lang="ja-JP" altLang="en-US" dirty="0"/>
              <a:t>・</a:t>
            </a:r>
            <a:endParaRPr kumimoji="1" lang="en-US" altLang="ja-JP" dirty="0"/>
          </a:p>
          <a:p>
            <a:pPr algn="ctr"/>
            <a:r>
              <a:rPr kumimoji="1" lang="ja-JP" altLang="en-US" dirty="0"/>
              <a:t>・</a:t>
            </a:r>
          </a:p>
        </p:txBody>
      </p:sp>
      <p:sp>
        <p:nvSpPr>
          <p:cNvPr id="8" name="正方形/長方形 7">
            <a:extLst>
              <a:ext uri="{FF2B5EF4-FFF2-40B4-BE49-F238E27FC236}">
                <a16:creationId xmlns:a16="http://schemas.microsoft.com/office/drawing/2014/main" id="{463450B7-009B-4332-BD0C-2BADF2BF633B}"/>
              </a:ext>
            </a:extLst>
          </p:cNvPr>
          <p:cNvSpPr/>
          <p:nvPr/>
        </p:nvSpPr>
        <p:spPr>
          <a:xfrm>
            <a:off x="1899022" y="2395329"/>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a:extLst>
              <a:ext uri="{FF2B5EF4-FFF2-40B4-BE49-F238E27FC236}">
                <a16:creationId xmlns:a16="http://schemas.microsoft.com/office/drawing/2014/main" id="{2487D889-6438-4DB0-AC69-D7D13270499D}"/>
              </a:ext>
            </a:extLst>
          </p:cNvPr>
          <p:cNvSpPr/>
          <p:nvPr/>
        </p:nvSpPr>
        <p:spPr>
          <a:xfrm>
            <a:off x="1370406" y="5630177"/>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1" name="直線矢印コネクタ 10">
            <a:extLst>
              <a:ext uri="{FF2B5EF4-FFF2-40B4-BE49-F238E27FC236}">
                <a16:creationId xmlns:a16="http://schemas.microsoft.com/office/drawing/2014/main" id="{930A28B5-09A5-4D16-B800-B863412ABC3C}"/>
              </a:ext>
            </a:extLst>
          </p:cNvPr>
          <p:cNvCxnSpPr>
            <a:endCxn id="8" idx="3"/>
          </p:cNvCxnSpPr>
          <p:nvPr/>
        </p:nvCxnSpPr>
        <p:spPr>
          <a:xfrm flipH="1">
            <a:off x="2427638" y="2464904"/>
            <a:ext cx="1995275" cy="159954"/>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BE5A1D-B3DC-43A9-95AF-30437C2911F6}"/>
              </a:ext>
            </a:extLst>
          </p:cNvPr>
          <p:cNvCxnSpPr>
            <a:cxnSpLocks/>
          </p:cNvCxnSpPr>
          <p:nvPr/>
        </p:nvCxnSpPr>
        <p:spPr>
          <a:xfrm flipH="1">
            <a:off x="1899023" y="5277678"/>
            <a:ext cx="2186904" cy="529092"/>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8AC2CA1-95F5-4F1E-90A3-F898D652F78F}"/>
              </a:ext>
            </a:extLst>
          </p:cNvPr>
          <p:cNvSpPr txBox="1"/>
          <p:nvPr/>
        </p:nvSpPr>
        <p:spPr>
          <a:xfrm>
            <a:off x="4234069" y="2280238"/>
            <a:ext cx="1162878" cy="369332"/>
          </a:xfrm>
          <a:prstGeom prst="rect">
            <a:avLst/>
          </a:prstGeom>
          <a:noFill/>
        </p:spPr>
        <p:txBody>
          <a:bodyPr wrap="square" rtlCol="0">
            <a:spAutoFit/>
          </a:bodyPr>
          <a:lstStyle/>
          <a:p>
            <a:pPr algn="ctr"/>
            <a:r>
              <a:rPr kumimoji="1" lang="ja-JP" altLang="en-US" dirty="0"/>
              <a:t>嫌悪</a:t>
            </a:r>
          </a:p>
        </p:txBody>
      </p:sp>
      <p:sp>
        <p:nvSpPr>
          <p:cNvPr id="15" name="テキスト ボックス 14">
            <a:extLst>
              <a:ext uri="{FF2B5EF4-FFF2-40B4-BE49-F238E27FC236}">
                <a16:creationId xmlns:a16="http://schemas.microsoft.com/office/drawing/2014/main" id="{1693026F-B1A5-4B77-9D07-430C49AEDE05}"/>
              </a:ext>
            </a:extLst>
          </p:cNvPr>
          <p:cNvSpPr txBox="1"/>
          <p:nvPr/>
        </p:nvSpPr>
        <p:spPr>
          <a:xfrm>
            <a:off x="3841474" y="5088339"/>
            <a:ext cx="1162878" cy="369332"/>
          </a:xfrm>
          <a:prstGeom prst="rect">
            <a:avLst/>
          </a:prstGeom>
          <a:noFill/>
        </p:spPr>
        <p:txBody>
          <a:bodyPr wrap="square" rtlCol="0">
            <a:spAutoFit/>
          </a:bodyPr>
          <a:lstStyle/>
          <a:p>
            <a:pPr algn="ctr"/>
            <a:r>
              <a:rPr kumimoji="1" lang="ja-JP" altLang="en-US" dirty="0"/>
              <a:t>驚愕</a:t>
            </a:r>
          </a:p>
        </p:txBody>
      </p:sp>
      <p:sp>
        <p:nvSpPr>
          <p:cNvPr id="3" name="正方形/長方形 2">
            <a:extLst>
              <a:ext uri="{FF2B5EF4-FFF2-40B4-BE49-F238E27FC236}">
                <a16:creationId xmlns:a16="http://schemas.microsoft.com/office/drawing/2014/main" id="{0D7A3B6B-E20C-4C08-9C0B-6526C2CC7FA0}"/>
              </a:ext>
            </a:extLst>
          </p:cNvPr>
          <p:cNvSpPr/>
          <p:nvPr/>
        </p:nvSpPr>
        <p:spPr>
          <a:xfrm>
            <a:off x="3234547" y="920162"/>
            <a:ext cx="2672526" cy="369332"/>
          </a:xfrm>
          <a:prstGeom prst="rect">
            <a:avLst/>
          </a:prstGeom>
        </p:spPr>
        <p:txBody>
          <a:bodyPr wrap="none">
            <a:spAutoFit/>
          </a:bodyPr>
          <a:lstStyle/>
          <a:p>
            <a:r>
              <a:rPr kumimoji="1" lang="en-US" altLang="ja-JP" dirty="0"/>
              <a:t>&lt; </a:t>
            </a:r>
            <a:r>
              <a:rPr kumimoji="1" lang="ja-JP" altLang="en-US" dirty="0"/>
              <a:t>ギャグタッチ  </a:t>
            </a:r>
            <a:r>
              <a:rPr kumimoji="1" lang="en-US" altLang="ja-JP" dirty="0"/>
              <a:t>N = 6 &gt;</a:t>
            </a:r>
          </a:p>
        </p:txBody>
      </p:sp>
    </p:spTree>
    <p:extLst>
      <p:ext uri="{BB962C8B-B14F-4D97-AF65-F5344CB8AC3E}">
        <p14:creationId xmlns:p14="http://schemas.microsoft.com/office/powerpoint/2010/main" val="221200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喜楽と判別できなかった例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sp>
        <p:nvSpPr>
          <p:cNvPr id="3" name="テキスト ボックス 2">
            <a:extLst>
              <a:ext uri="{FF2B5EF4-FFF2-40B4-BE49-F238E27FC236}">
                <a16:creationId xmlns:a16="http://schemas.microsoft.com/office/drawing/2014/main" id="{29792BA3-588B-4924-8595-F2B80396630F}"/>
              </a:ext>
            </a:extLst>
          </p:cNvPr>
          <p:cNvSpPr txBox="1"/>
          <p:nvPr/>
        </p:nvSpPr>
        <p:spPr>
          <a:xfrm>
            <a:off x="972152" y="2142180"/>
            <a:ext cx="5890661" cy="4401205"/>
          </a:xfrm>
          <a:prstGeom prst="rect">
            <a:avLst/>
          </a:prstGeom>
          <a:noFill/>
        </p:spPr>
        <p:txBody>
          <a:bodyPr wrap="square" rtlCol="0">
            <a:spAutoFit/>
          </a:bodyPr>
          <a:lstStyle/>
          <a:p>
            <a:r>
              <a:rPr kumimoji="1" lang="en-US" altLang="ja-JP" sz="2800" dirty="0"/>
              <a:t>&lt; </a:t>
            </a:r>
            <a:r>
              <a:rPr kumimoji="1" lang="ja-JP" altLang="en-US" sz="2800" dirty="0"/>
              <a:t>ギャグタッチ  </a:t>
            </a:r>
            <a:r>
              <a:rPr kumimoji="1" lang="en-US" altLang="ja-JP" sz="2800" dirty="0"/>
              <a:t>N = 6 &gt;</a:t>
            </a:r>
          </a:p>
          <a:p>
            <a:endParaRPr kumimoji="1" lang="en-US" altLang="ja-JP" sz="2800" dirty="0"/>
          </a:p>
          <a:p>
            <a:r>
              <a:rPr kumimoji="1" lang="ja-JP" altLang="en-US" sz="2800" dirty="0"/>
              <a:t>そうなんだ～</a:t>
            </a:r>
            <a:endParaRPr kumimoji="1" lang="en-US" altLang="ja-JP" sz="2800" dirty="0"/>
          </a:p>
          <a:p>
            <a:endParaRPr kumimoji="1" lang="en-US" altLang="ja-JP" sz="2800" dirty="0"/>
          </a:p>
          <a:p>
            <a:r>
              <a:rPr kumimoji="1" lang="ja-JP" altLang="en-US" sz="2800" dirty="0"/>
              <a:t>今日は良い実験結果が出たな</a:t>
            </a:r>
            <a:endParaRPr kumimoji="1" lang="en-US" altLang="ja-JP" sz="2800" dirty="0"/>
          </a:p>
          <a:p>
            <a:endParaRPr kumimoji="1" lang="en-US" altLang="ja-JP" sz="2800" dirty="0"/>
          </a:p>
          <a:p>
            <a:r>
              <a:rPr kumimoji="1" lang="ja-JP" altLang="en-US" sz="2800" dirty="0"/>
              <a:t>もう少し頑張るか</a:t>
            </a:r>
            <a:endParaRPr kumimoji="1" lang="en-US" altLang="ja-JP" sz="2800" dirty="0"/>
          </a:p>
          <a:p>
            <a:endParaRPr kumimoji="1" lang="en-US" altLang="ja-JP" sz="2800" dirty="0"/>
          </a:p>
          <a:p>
            <a:pPr marL="457200" indent="-457200">
              <a:buFont typeface="Symbol" panose="05050102010706020507" pitchFamily="18" charset="2"/>
              <a:buChar char="Þ"/>
            </a:pPr>
            <a:r>
              <a:rPr kumimoji="1" lang="ja-JP" altLang="en-US" sz="2800" dirty="0"/>
              <a:t>実験 </a:t>
            </a:r>
            <a:r>
              <a:rPr kumimoji="1" lang="en-US" altLang="ja-JP" sz="2800" dirty="0"/>
              <a:t>1 </a:t>
            </a:r>
            <a:r>
              <a:rPr kumimoji="1" lang="ja-JP" altLang="en-US" sz="2800" dirty="0"/>
              <a:t>でも失敗していた</a:t>
            </a:r>
            <a:r>
              <a:rPr kumimoji="1" lang="en-US" altLang="ja-JP" sz="2800" dirty="0"/>
              <a:t>.</a:t>
            </a:r>
          </a:p>
          <a:p>
            <a:pPr marL="457200" indent="-457200">
              <a:buFont typeface="Symbol" panose="05050102010706020507" pitchFamily="18" charset="2"/>
              <a:buChar char="Þ"/>
            </a:pPr>
            <a:r>
              <a:rPr kumimoji="1" lang="ja-JP" altLang="en-US" sz="2800" dirty="0"/>
              <a:t>分散表現が上手く取れていない</a:t>
            </a:r>
            <a:endParaRPr kumimoji="1" lang="en-US" altLang="ja-JP" sz="2800" dirty="0"/>
          </a:p>
        </p:txBody>
      </p:sp>
    </p:spTree>
    <p:extLst>
      <p:ext uri="{BB962C8B-B14F-4D97-AF65-F5344CB8AC3E}">
        <p14:creationId xmlns:p14="http://schemas.microsoft.com/office/powerpoint/2010/main" val="2898396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0" name="図 9">
            <a:extLst>
              <a:ext uri="{FF2B5EF4-FFF2-40B4-BE49-F238E27FC236}">
                <a16:creationId xmlns:a16="http://schemas.microsoft.com/office/drawing/2014/main" id="{2E3A45F4-C9B1-4FE9-B72E-3D5A06A4ECC5}"/>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4121220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テキスト ボックス 2">
            <a:extLst>
              <a:ext uri="{FF2B5EF4-FFF2-40B4-BE49-F238E27FC236}">
                <a16:creationId xmlns:a16="http://schemas.microsoft.com/office/drawing/2014/main" id="{BE22184C-3FBD-4A5B-B4DC-ECB7DAA22AE6}"/>
              </a:ext>
            </a:extLst>
          </p:cNvPr>
          <p:cNvSpPr txBox="1"/>
          <p:nvPr/>
        </p:nvSpPr>
        <p:spPr>
          <a:xfrm>
            <a:off x="2922105" y="5583504"/>
            <a:ext cx="5339732" cy="584775"/>
          </a:xfrm>
          <a:prstGeom prst="rect">
            <a:avLst/>
          </a:prstGeom>
          <a:noFill/>
        </p:spPr>
        <p:txBody>
          <a:bodyPr wrap="square" rtlCol="0">
            <a:spAutoFit/>
          </a:bodyPr>
          <a:lstStyle/>
          <a:p>
            <a:r>
              <a:rPr kumimoji="1" lang="ja-JP" altLang="en-US" sz="3200" dirty="0"/>
              <a:t>明確な境界は見えなかった</a:t>
            </a:r>
          </a:p>
        </p:txBody>
      </p:sp>
      <p:pic>
        <p:nvPicPr>
          <p:cNvPr id="16" name="図 15">
            <a:extLst>
              <a:ext uri="{FF2B5EF4-FFF2-40B4-BE49-F238E27FC236}">
                <a16:creationId xmlns:a16="http://schemas.microsoft.com/office/drawing/2014/main" id="{BFB2E789-FE68-48E9-9E9B-583819513CEB}"/>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524788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a:t>
            </a:r>
            <a:r>
              <a:rPr lang="en-US" altLang="ja-JP" sz="3200" dirty="0" err="1">
                <a:solidFill>
                  <a:schemeClr val="tx1"/>
                </a:solidFill>
              </a:rPr>
              <a:t>SVm</a:t>
            </a:r>
            <a:r>
              <a:rPr lang="en-US" altLang="ja-JP" sz="3200" dirty="0">
                <a:solidFill>
                  <a:schemeClr val="tx1"/>
                </a:solidFill>
              </a:rPr>
              <a:t>, RF </a:t>
            </a:r>
            <a:r>
              <a:rPr lang="ja-JP" altLang="en-US" sz="3200" dirty="0">
                <a:solidFill>
                  <a:schemeClr val="tx1">
                    <a:lumMod val="95000"/>
                  </a:schemeClr>
                </a:solidFill>
              </a:rPr>
              <a:t>グリッドサーチ結果 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grpSp>
        <p:nvGrpSpPr>
          <p:cNvPr id="12" name="グループ化 11">
            <a:extLst>
              <a:ext uri="{FF2B5EF4-FFF2-40B4-BE49-F238E27FC236}">
                <a16:creationId xmlns:a16="http://schemas.microsoft.com/office/drawing/2014/main" id="{704D8664-7BE2-4379-AC31-243782D7EA21}"/>
              </a:ext>
            </a:extLst>
          </p:cNvPr>
          <p:cNvGrpSpPr/>
          <p:nvPr/>
        </p:nvGrpSpPr>
        <p:grpSpPr>
          <a:xfrm>
            <a:off x="1339777" y="2854682"/>
            <a:ext cx="6464446" cy="2592724"/>
            <a:chOff x="2151355" y="2477832"/>
            <a:chExt cx="4841290" cy="1950127"/>
          </a:xfrm>
        </p:grpSpPr>
        <p:sp>
          <p:nvSpPr>
            <p:cNvPr id="6" name="テキスト ボックス 5">
              <a:extLst>
                <a:ext uri="{FF2B5EF4-FFF2-40B4-BE49-F238E27FC236}">
                  <a16:creationId xmlns:a16="http://schemas.microsoft.com/office/drawing/2014/main" id="{F8E4BC97-7652-4AE8-B4A9-4775B0C0810F}"/>
                </a:ext>
              </a:extLst>
            </p:cNvPr>
            <p:cNvSpPr txBox="1"/>
            <p:nvPr/>
          </p:nvSpPr>
          <p:spPr>
            <a:xfrm>
              <a:off x="3735923" y="4080716"/>
              <a:ext cx="1669774" cy="347243"/>
            </a:xfrm>
            <a:prstGeom prst="rect">
              <a:avLst/>
            </a:prstGeom>
            <a:noFill/>
          </p:spPr>
          <p:txBody>
            <a:bodyPr wrap="square" rtlCol="0">
              <a:spAutoFit/>
            </a:bodyPr>
            <a:lstStyle/>
            <a:p>
              <a:r>
                <a:rPr kumimoji="1" lang="ja-JP" altLang="en-US" sz="2400" dirty="0"/>
                <a:t>ギャグタッチ</a:t>
              </a:r>
            </a:p>
          </p:txBody>
        </p:sp>
        <p:grpSp>
          <p:nvGrpSpPr>
            <p:cNvPr id="11" name="グループ化 10">
              <a:extLst>
                <a:ext uri="{FF2B5EF4-FFF2-40B4-BE49-F238E27FC236}">
                  <a16:creationId xmlns:a16="http://schemas.microsoft.com/office/drawing/2014/main" id="{AA956B8C-D6B6-4933-9E61-58BD97F5EC1E}"/>
                </a:ext>
              </a:extLst>
            </p:cNvPr>
            <p:cNvGrpSpPr/>
            <p:nvPr/>
          </p:nvGrpSpPr>
          <p:grpSpPr>
            <a:xfrm>
              <a:off x="2151355" y="2477832"/>
              <a:ext cx="4841290" cy="1392335"/>
              <a:chOff x="2151355" y="2477832"/>
              <a:chExt cx="4841290" cy="1392335"/>
            </a:xfrm>
          </p:grpSpPr>
          <p:grpSp>
            <p:nvGrpSpPr>
              <p:cNvPr id="9" name="グループ化 8">
                <a:extLst>
                  <a:ext uri="{FF2B5EF4-FFF2-40B4-BE49-F238E27FC236}">
                    <a16:creationId xmlns:a16="http://schemas.microsoft.com/office/drawing/2014/main" id="{E790476E-2949-4CCA-9400-2BE69EF99EBB}"/>
                  </a:ext>
                </a:extLst>
              </p:cNvPr>
              <p:cNvGrpSpPr/>
              <p:nvPr/>
            </p:nvGrpSpPr>
            <p:grpSpPr>
              <a:xfrm>
                <a:off x="2151355" y="2477832"/>
                <a:ext cx="1669774" cy="1392335"/>
                <a:chOff x="1073427" y="2477832"/>
                <a:chExt cx="1669774" cy="1392335"/>
              </a:xfrm>
            </p:grpSpPr>
            <p:sp>
              <p:nvSpPr>
                <p:cNvPr id="3" name="テキスト ボックス 2">
                  <a:extLst>
                    <a:ext uri="{FF2B5EF4-FFF2-40B4-BE49-F238E27FC236}">
                      <a16:creationId xmlns:a16="http://schemas.microsoft.com/office/drawing/2014/main" id="{AEAAB421-3BCA-467D-B47C-A9EEFC78247D}"/>
                    </a:ext>
                  </a:extLst>
                </p:cNvPr>
                <p:cNvSpPr txBox="1"/>
                <p:nvPr/>
              </p:nvSpPr>
              <p:spPr>
                <a:xfrm>
                  <a:off x="1073427" y="2967335"/>
                  <a:ext cx="1669774" cy="902832"/>
                </a:xfrm>
                <a:prstGeom prst="rect">
                  <a:avLst/>
                </a:prstGeom>
                <a:noFill/>
              </p:spPr>
              <p:txBody>
                <a:bodyPr wrap="square" rtlCol="0">
                  <a:spAutoFit/>
                </a:bodyPr>
                <a:lstStyle/>
                <a:p>
                  <a:r>
                    <a:rPr kumimoji="1" lang="en-US" altLang="ja-JP" sz="2400" dirty="0"/>
                    <a:t>'C': 0.01,</a:t>
                  </a:r>
                </a:p>
                <a:p>
                  <a:r>
                    <a:rPr kumimoji="1" lang="en-US" altLang="ja-JP" sz="2400" dirty="0"/>
                    <a:t>'gamma': 0.1, </a:t>
                  </a:r>
                </a:p>
                <a:p>
                  <a:r>
                    <a:rPr kumimoji="1" lang="en-US" altLang="ja-JP" sz="2400" dirty="0"/>
                    <a:t>'kernel': '</a:t>
                  </a:r>
                  <a:r>
                    <a:rPr kumimoji="1" lang="en-US" altLang="ja-JP" sz="2400" dirty="0" err="1"/>
                    <a:t>rbf</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2BCFCDD6-8375-4A1E-83B1-FE8F226DE3CE}"/>
                    </a:ext>
                  </a:extLst>
                </p:cNvPr>
                <p:cNvSpPr txBox="1"/>
                <p:nvPr/>
              </p:nvSpPr>
              <p:spPr>
                <a:xfrm>
                  <a:off x="1073427" y="2477832"/>
                  <a:ext cx="1669774" cy="486140"/>
                </a:xfrm>
                <a:prstGeom prst="rect">
                  <a:avLst/>
                </a:prstGeom>
                <a:noFill/>
              </p:spPr>
              <p:txBody>
                <a:bodyPr wrap="square" rtlCol="0">
                  <a:spAutoFit/>
                </a:bodyPr>
                <a:lstStyle/>
                <a:p>
                  <a:r>
                    <a:rPr kumimoji="1" lang="en-US" altLang="ja-JP" sz="3600" dirty="0"/>
                    <a:t>SVM</a:t>
                  </a:r>
                  <a:endParaRPr kumimoji="1" lang="ja-JP" altLang="en-US" sz="3600" dirty="0"/>
                </a:p>
              </p:txBody>
            </p:sp>
          </p:grpSp>
          <p:grpSp>
            <p:nvGrpSpPr>
              <p:cNvPr id="10" name="グループ化 9">
                <a:extLst>
                  <a:ext uri="{FF2B5EF4-FFF2-40B4-BE49-F238E27FC236}">
                    <a16:creationId xmlns:a16="http://schemas.microsoft.com/office/drawing/2014/main" id="{091C392F-AA40-45C6-831B-F2F20493F7B8}"/>
                  </a:ext>
                </a:extLst>
              </p:cNvPr>
              <p:cNvGrpSpPr/>
              <p:nvPr/>
            </p:nvGrpSpPr>
            <p:grpSpPr>
              <a:xfrm>
                <a:off x="4570810" y="2477832"/>
                <a:ext cx="2421835" cy="1392335"/>
                <a:chOff x="4570810" y="2477832"/>
                <a:chExt cx="2421835" cy="1392335"/>
              </a:xfrm>
            </p:grpSpPr>
            <p:sp>
              <p:nvSpPr>
                <p:cNvPr id="5" name="テキスト ボックス 4">
                  <a:extLst>
                    <a:ext uri="{FF2B5EF4-FFF2-40B4-BE49-F238E27FC236}">
                      <a16:creationId xmlns:a16="http://schemas.microsoft.com/office/drawing/2014/main" id="{3C6E3DBE-25CF-4377-B712-2D7E7ABABB38}"/>
                    </a:ext>
                  </a:extLst>
                </p:cNvPr>
                <p:cNvSpPr txBox="1"/>
                <p:nvPr/>
              </p:nvSpPr>
              <p:spPr>
                <a:xfrm>
                  <a:off x="4570810" y="2967335"/>
                  <a:ext cx="2421835" cy="902832"/>
                </a:xfrm>
                <a:prstGeom prst="rect">
                  <a:avLst/>
                </a:prstGeom>
                <a:noFill/>
              </p:spPr>
              <p:txBody>
                <a:bodyPr wrap="square" rtlCol="0">
                  <a:spAutoFit/>
                </a:bodyPr>
                <a:lstStyle/>
                <a:p>
                  <a:r>
                    <a:rPr kumimoji="1" lang="en-US" altLang="ja-JP" sz="2400" dirty="0"/>
                    <a:t>'</a:t>
                  </a:r>
                  <a:r>
                    <a:rPr kumimoji="1" lang="en-US" altLang="ja-JP" sz="2400" dirty="0" err="1"/>
                    <a:t>max_depth</a:t>
                  </a:r>
                  <a:r>
                    <a:rPr kumimoji="1" lang="en-US" altLang="ja-JP" sz="2400" dirty="0"/>
                    <a:t>': 3, '</a:t>
                  </a:r>
                  <a:r>
                    <a:rPr kumimoji="1" lang="en-US" altLang="ja-JP" sz="2400" dirty="0" err="1"/>
                    <a:t>max_features</a:t>
                  </a:r>
                  <a:r>
                    <a:rPr kumimoji="1" lang="en-US" altLang="ja-JP" sz="2400" dirty="0"/>
                    <a:t>': 1, '</a:t>
                  </a:r>
                  <a:r>
                    <a:rPr kumimoji="1" lang="en-US" altLang="ja-JP" sz="2400" dirty="0" err="1"/>
                    <a:t>n_estimators</a:t>
                  </a:r>
                  <a:r>
                    <a:rPr kumimoji="1" lang="en-US" altLang="ja-JP" sz="2400" dirty="0"/>
                    <a:t>': 200</a:t>
                  </a:r>
                  <a:endParaRPr kumimoji="1" lang="ja-JP" altLang="en-US" sz="2400" dirty="0"/>
                </a:p>
              </p:txBody>
            </p:sp>
            <p:sp>
              <p:nvSpPr>
                <p:cNvPr id="8" name="テキスト ボックス 7">
                  <a:extLst>
                    <a:ext uri="{FF2B5EF4-FFF2-40B4-BE49-F238E27FC236}">
                      <a16:creationId xmlns:a16="http://schemas.microsoft.com/office/drawing/2014/main" id="{F8819B94-9B2D-4C49-9109-D2B6C6AB0523}"/>
                    </a:ext>
                  </a:extLst>
                </p:cNvPr>
                <p:cNvSpPr txBox="1"/>
                <p:nvPr/>
              </p:nvSpPr>
              <p:spPr>
                <a:xfrm>
                  <a:off x="4570810" y="2477832"/>
                  <a:ext cx="2421834" cy="439841"/>
                </a:xfrm>
                <a:prstGeom prst="rect">
                  <a:avLst/>
                </a:prstGeom>
                <a:noFill/>
              </p:spPr>
              <p:txBody>
                <a:bodyPr wrap="square" rtlCol="0">
                  <a:spAutoFit/>
                </a:bodyPr>
                <a:lstStyle/>
                <a:p>
                  <a:r>
                    <a:rPr kumimoji="1" lang="en-US" altLang="ja-JP" sz="3200" dirty="0"/>
                    <a:t>Random Forest</a:t>
                  </a:r>
                  <a:endParaRPr kumimoji="1" lang="ja-JP" altLang="en-US" sz="3200" dirty="0"/>
                </a:p>
              </p:txBody>
            </p:sp>
          </p:grpSp>
        </p:grpSp>
      </p:grpSp>
    </p:spTree>
    <p:extLst>
      <p:ext uri="{BB962C8B-B14F-4D97-AF65-F5344CB8AC3E}">
        <p14:creationId xmlns:p14="http://schemas.microsoft.com/office/powerpoint/2010/main" val="3043965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67</a:t>
            </a:fld>
            <a:endParaRPr kumimoji="1" lang="ja-JP" altLang="en-US" dirty="0"/>
          </a:p>
        </p:txBody>
      </p:sp>
    </p:spTree>
    <p:extLst>
      <p:ext uri="{BB962C8B-B14F-4D97-AF65-F5344CB8AC3E}">
        <p14:creationId xmlns:p14="http://schemas.microsoft.com/office/powerpoint/2010/main" val="2072586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sp>
        <p:nvSpPr>
          <p:cNvPr id="9" name="正方形/長方形 8">
            <a:extLst>
              <a:ext uri="{FF2B5EF4-FFF2-40B4-BE49-F238E27FC236}">
                <a16:creationId xmlns:a16="http://schemas.microsoft.com/office/drawing/2014/main" id="{0B7F9533-BFB2-4562-A654-EBF53E48D2C0}"/>
              </a:ext>
            </a:extLst>
          </p:cNvPr>
          <p:cNvSpPr/>
          <p:nvPr/>
        </p:nvSpPr>
        <p:spPr>
          <a:xfrm>
            <a:off x="1066800" y="658473"/>
            <a:ext cx="6692900" cy="508192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570906702"/>
              </p:ext>
            </p:extLst>
          </p:nvPr>
        </p:nvGraphicFramePr>
        <p:xfrm>
          <a:off x="1072541" y="658473"/>
          <a:ext cx="6670042" cy="5071880"/>
        </p:xfrm>
        <a:graphic>
          <a:graphicData uri="http://schemas.openxmlformats.org/drawingml/2006/table">
            <a:tbl>
              <a:tblPr firstRow="1" lastRow="1" bandRow="1">
                <a:tableStyleId>{BDBED569-4797-4DF1-A0F4-6AAB3CD982D8}</a:tableStyleId>
              </a:tblPr>
              <a:tblGrid>
                <a:gridCol w="1616806">
                  <a:extLst>
                    <a:ext uri="{9D8B030D-6E8A-4147-A177-3AD203B41FA5}">
                      <a16:colId xmlns:a16="http://schemas.microsoft.com/office/drawing/2014/main" val="498377033"/>
                    </a:ext>
                  </a:extLst>
                </a:gridCol>
                <a:gridCol w="842206">
                  <a:extLst>
                    <a:ext uri="{9D8B030D-6E8A-4147-A177-3AD203B41FA5}">
                      <a16:colId xmlns:a16="http://schemas.microsoft.com/office/drawing/2014/main" val="3744778616"/>
                    </a:ext>
                  </a:extLst>
                </a:gridCol>
                <a:gridCol w="842206">
                  <a:extLst>
                    <a:ext uri="{9D8B030D-6E8A-4147-A177-3AD203B41FA5}">
                      <a16:colId xmlns:a16="http://schemas.microsoft.com/office/drawing/2014/main" val="275125406"/>
                    </a:ext>
                  </a:extLst>
                </a:gridCol>
                <a:gridCol w="842206">
                  <a:extLst>
                    <a:ext uri="{9D8B030D-6E8A-4147-A177-3AD203B41FA5}">
                      <a16:colId xmlns:a16="http://schemas.microsoft.com/office/drawing/2014/main" val="2369696305"/>
                    </a:ext>
                  </a:extLst>
                </a:gridCol>
                <a:gridCol w="842206">
                  <a:extLst>
                    <a:ext uri="{9D8B030D-6E8A-4147-A177-3AD203B41FA5}">
                      <a16:colId xmlns:a16="http://schemas.microsoft.com/office/drawing/2014/main" val="1080274834"/>
                    </a:ext>
                  </a:extLst>
                </a:gridCol>
                <a:gridCol w="842206">
                  <a:extLst>
                    <a:ext uri="{9D8B030D-6E8A-4147-A177-3AD203B41FA5}">
                      <a16:colId xmlns:a16="http://schemas.microsoft.com/office/drawing/2014/main" val="2368935619"/>
                    </a:ext>
                  </a:extLst>
                </a:gridCol>
                <a:gridCol w="842206">
                  <a:extLst>
                    <a:ext uri="{9D8B030D-6E8A-4147-A177-3AD203B41FA5}">
                      <a16:colId xmlns:a16="http://schemas.microsoft.com/office/drawing/2014/main" val="1379833917"/>
                    </a:ext>
                  </a:extLst>
                </a:gridCol>
              </a:tblGrid>
              <a:tr h="864073">
                <a:tc rowSpan="3">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LSTM + MLP</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en-US" altLang="ja-JP" sz="2400" dirty="0">
                          <a:solidFill>
                            <a:schemeClr val="tx1"/>
                          </a:solidFill>
                        </a:rPr>
                        <a:t>Self-Attention</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742141895"/>
                  </a:ext>
                </a:extLst>
              </a:tr>
              <a:tr h="469068">
                <a:tc vMerge="1">
                  <a:txBody>
                    <a:bodyPr/>
                    <a:lstStyle/>
                    <a:p>
                      <a:pPr algn="ct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666571">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46906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0.42</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3030559066"/>
                  </a:ext>
                </a:extLst>
              </a:tr>
              <a:tr h="46906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505142670"/>
                  </a:ext>
                </a:extLst>
              </a:tr>
              <a:tr h="46906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627953592"/>
                  </a:ext>
                </a:extLst>
              </a:tr>
              <a:tr h="46906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0.57</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extLst>
                  <a:ext uri="{0D108BD9-81ED-4DB2-BD59-A6C34878D82A}">
                    <a16:rowId xmlns:a16="http://schemas.microsoft.com/office/drawing/2014/main" val="1926235553"/>
                  </a:ext>
                </a:extLst>
              </a:tr>
              <a:tr h="469068">
                <a:tc>
                  <a:txBody>
                    <a:bodyPr/>
                    <a:lstStyle/>
                    <a:p>
                      <a:pPr algn="ctr"/>
                      <a:r>
                        <a:rPr kumimoji="1" lang="en-US" altLang="ja-JP" sz="2400" b="0" dirty="0"/>
                        <a:t>6</a:t>
                      </a:r>
                      <a:endParaRPr kumimoji="1" lang="ja-JP" altLang="en-US" sz="2400" b="0"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131216685"/>
                  </a:ext>
                </a:extLst>
              </a:tr>
              <a:tr h="726828">
                <a:tc>
                  <a:txBody>
                    <a:bodyPr/>
                    <a:lstStyle/>
                    <a:p>
                      <a:pPr algn="ctr"/>
                      <a:r>
                        <a:rPr kumimoji="1" lang="ja-JP" altLang="en-US" sz="18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894626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1CC30E3-F59E-45C2-993A-E29079025A6D}"/>
              </a:ext>
            </a:extLst>
          </p:cNvPr>
          <p:cNvSpPr>
            <a:spLocks noGrp="1"/>
          </p:cNvSpPr>
          <p:nvPr>
            <p:ph type="sldNum" sz="quarter" idx="12"/>
          </p:nvPr>
        </p:nvSpPr>
        <p:spPr/>
        <p:txBody>
          <a:bodyPr/>
          <a:lstStyle/>
          <a:p>
            <a:fld id="{84E5AB44-6C43-4864-84E5-D75B94A07FCF}" type="slidenum">
              <a:rPr kumimoji="1" lang="ja-JP" altLang="en-US" smtClean="0"/>
              <a:pPr/>
              <a:t>69</a:t>
            </a:fld>
            <a:endParaRPr kumimoji="1" lang="ja-JP" altLang="en-US" dirty="0"/>
          </a:p>
        </p:txBody>
      </p:sp>
      <p:grpSp>
        <p:nvGrpSpPr>
          <p:cNvPr id="19" name="グループ化 18">
            <a:extLst>
              <a:ext uri="{FF2B5EF4-FFF2-40B4-BE49-F238E27FC236}">
                <a16:creationId xmlns:a16="http://schemas.microsoft.com/office/drawing/2014/main" id="{A9DE6995-40F1-4FD1-B84D-85F64FD1CDB1}"/>
              </a:ext>
            </a:extLst>
          </p:cNvPr>
          <p:cNvGrpSpPr/>
          <p:nvPr/>
        </p:nvGrpSpPr>
        <p:grpSpPr>
          <a:xfrm>
            <a:off x="282459" y="820711"/>
            <a:ext cx="8048226" cy="5216577"/>
            <a:chOff x="736010" y="820711"/>
            <a:chExt cx="8048226" cy="5216577"/>
          </a:xfrm>
        </p:grpSpPr>
        <p:sp>
          <p:nvSpPr>
            <p:cNvPr id="5" name="正方形/長方形 4">
              <a:extLst>
                <a:ext uri="{FF2B5EF4-FFF2-40B4-BE49-F238E27FC236}">
                  <a16:creationId xmlns:a16="http://schemas.microsoft.com/office/drawing/2014/main" id="{3EA3812F-7CA6-4B1D-8B1F-F0BD1E1708B2}"/>
                </a:ext>
              </a:extLst>
            </p:cNvPr>
            <p:cNvSpPr/>
            <p:nvPr/>
          </p:nvSpPr>
          <p:spPr>
            <a:xfrm>
              <a:off x="899409" y="820711"/>
              <a:ext cx="7884827" cy="52165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9F8C948-7C75-48C2-B0E4-BE5CCF5258CF}"/>
                </a:ext>
              </a:extLst>
            </p:cNvPr>
            <p:cNvSpPr/>
            <p:nvPr/>
          </p:nvSpPr>
          <p:spPr>
            <a:xfrm>
              <a:off x="1094283" y="2913713"/>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0" b="1" dirty="0"/>
                <a:t>文</a:t>
              </a:r>
            </a:p>
          </p:txBody>
        </p:sp>
        <p:sp>
          <p:nvSpPr>
            <p:cNvPr id="7" name="矢印: 右 6">
              <a:extLst>
                <a:ext uri="{FF2B5EF4-FFF2-40B4-BE49-F238E27FC236}">
                  <a16:creationId xmlns:a16="http://schemas.microsoft.com/office/drawing/2014/main" id="{6EC7AD86-4C8F-4CB9-8718-F7D887094DEC}"/>
                </a:ext>
              </a:extLst>
            </p:cNvPr>
            <p:cNvSpPr/>
            <p:nvPr/>
          </p:nvSpPr>
          <p:spPr>
            <a:xfrm>
              <a:off x="2218544"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97D5B32-B2D1-48DD-BD80-94A46DDEB205}"/>
                </a:ext>
              </a:extLst>
            </p:cNvPr>
            <p:cNvSpPr/>
            <p:nvPr/>
          </p:nvSpPr>
          <p:spPr>
            <a:xfrm>
              <a:off x="2983043" y="2913713"/>
              <a:ext cx="1588957" cy="1030574"/>
            </a:xfrm>
            <a:prstGeom prst="rect">
              <a:avLst/>
            </a:prstGeom>
            <a:solidFill>
              <a:schemeClr val="accent3">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bg1">
                      <a:lumMod val="65000"/>
                      <a:lumOff val="35000"/>
                    </a:schemeClr>
                  </a:solidFill>
                </a:rPr>
                <a:t>BERT</a:t>
              </a:r>
              <a:endParaRPr kumimoji="1" lang="ja-JP" altLang="en-US" sz="3600" dirty="0">
                <a:solidFill>
                  <a:schemeClr val="bg1">
                    <a:lumMod val="65000"/>
                    <a:lumOff val="35000"/>
                  </a:schemeClr>
                </a:solidFill>
              </a:endParaRPr>
            </a:p>
          </p:txBody>
        </p:sp>
        <p:sp>
          <p:nvSpPr>
            <p:cNvPr id="9" name="矢印: 右 8">
              <a:extLst>
                <a:ext uri="{FF2B5EF4-FFF2-40B4-BE49-F238E27FC236}">
                  <a16:creationId xmlns:a16="http://schemas.microsoft.com/office/drawing/2014/main" id="{E606C5A4-630C-4D8C-8D8F-B0EBF826CCAA}"/>
                </a:ext>
              </a:extLst>
            </p:cNvPr>
            <p:cNvSpPr/>
            <p:nvPr/>
          </p:nvSpPr>
          <p:spPr>
            <a:xfrm>
              <a:off x="4706912"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BA509442-7A85-4BF3-B260-AC66392640F8}"/>
                </a:ext>
              </a:extLst>
            </p:cNvPr>
            <p:cNvSpPr/>
            <p:nvPr/>
          </p:nvSpPr>
          <p:spPr>
            <a:xfrm rot="5400000">
              <a:off x="5389902" y="2820961"/>
              <a:ext cx="1379095" cy="1216077"/>
            </a:xfrm>
            <a:prstGeom prst="triangle">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右 10">
              <a:extLst>
                <a:ext uri="{FF2B5EF4-FFF2-40B4-BE49-F238E27FC236}">
                  <a16:creationId xmlns:a16="http://schemas.microsoft.com/office/drawing/2014/main" id="{74B89E31-3819-49B1-9132-51BFFA2BEE2E}"/>
                </a:ext>
              </a:extLst>
            </p:cNvPr>
            <p:cNvSpPr/>
            <p:nvPr/>
          </p:nvSpPr>
          <p:spPr>
            <a:xfrm>
              <a:off x="6822400" y="3241622"/>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58E9AA4B-E4F9-4128-888B-6EBCADEC8792}"/>
                </a:ext>
              </a:extLst>
            </p:cNvPr>
            <p:cNvSpPr/>
            <p:nvPr/>
          </p:nvSpPr>
          <p:spPr>
            <a:xfrm>
              <a:off x="7586899" y="2913712"/>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label</a:t>
              </a:r>
              <a:endParaRPr kumimoji="1" lang="ja-JP" altLang="en-US" sz="1600" b="1" dirty="0"/>
            </a:p>
          </p:txBody>
        </p:sp>
        <p:sp>
          <p:nvSpPr>
            <p:cNvPr id="13" name="テキスト ボックス 12">
              <a:extLst>
                <a:ext uri="{FF2B5EF4-FFF2-40B4-BE49-F238E27FC236}">
                  <a16:creationId xmlns:a16="http://schemas.microsoft.com/office/drawing/2014/main" id="{0E7A72ED-AF94-46C4-A22E-03A6F8DAE54E}"/>
                </a:ext>
              </a:extLst>
            </p:cNvPr>
            <p:cNvSpPr txBox="1"/>
            <p:nvPr/>
          </p:nvSpPr>
          <p:spPr>
            <a:xfrm>
              <a:off x="5021705" y="2170610"/>
              <a:ext cx="2122633" cy="646331"/>
            </a:xfrm>
            <a:prstGeom prst="rect">
              <a:avLst/>
            </a:prstGeom>
            <a:noFill/>
          </p:spPr>
          <p:txBody>
            <a:bodyPr wrap="square" rtlCol="0">
              <a:spAutoFit/>
            </a:bodyPr>
            <a:lstStyle/>
            <a:p>
              <a:pPr algn="ctr"/>
              <a:r>
                <a:rPr kumimoji="1" lang="en-US" altLang="ja-JP" dirty="0">
                  <a:solidFill>
                    <a:schemeClr val="bg1">
                      <a:lumMod val="65000"/>
                      <a:lumOff val="35000"/>
                    </a:schemeClr>
                  </a:solidFill>
                </a:rPr>
                <a:t>Classification layer</a:t>
              </a:r>
              <a:endParaRPr kumimoji="1" lang="ja-JP" altLang="en-US" dirty="0">
                <a:solidFill>
                  <a:schemeClr val="bg1">
                    <a:lumMod val="65000"/>
                    <a:lumOff val="35000"/>
                  </a:schemeClr>
                </a:solidFill>
              </a:endParaRPr>
            </a:p>
          </p:txBody>
        </p:sp>
        <p:sp>
          <p:nvSpPr>
            <p:cNvPr id="14" name="テキスト ボックス 13">
              <a:extLst>
                <a:ext uri="{FF2B5EF4-FFF2-40B4-BE49-F238E27FC236}">
                  <a16:creationId xmlns:a16="http://schemas.microsoft.com/office/drawing/2014/main" id="{BC6817B8-4F22-47DF-9B94-63DBA1B7FC33}"/>
                </a:ext>
              </a:extLst>
            </p:cNvPr>
            <p:cNvSpPr txBox="1"/>
            <p:nvPr/>
          </p:nvSpPr>
          <p:spPr>
            <a:xfrm>
              <a:off x="736010" y="410393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a:t>
              </a:r>
              <a:r>
                <a:rPr kumimoji="1" lang="en-US" altLang="ja-JP" dirty="0" err="1">
                  <a:solidFill>
                    <a:schemeClr val="bg1">
                      <a:lumMod val="65000"/>
                      <a:lumOff val="35000"/>
                    </a:schemeClr>
                  </a:solidFill>
                </a:rPr>
                <a:t>max_seq_len</a:t>
              </a:r>
              <a:r>
                <a:rPr kumimoji="1" lang="en-US" altLang="ja-JP" dirty="0">
                  <a:solidFill>
                    <a:schemeClr val="bg1">
                      <a:lumMod val="65000"/>
                      <a:lumOff val="35000"/>
                    </a:schemeClr>
                  </a:solidFill>
                </a:rPr>
                <a:t>)</a:t>
              </a:r>
              <a:endParaRPr kumimoji="1" lang="ja-JP" altLang="en-US" dirty="0">
                <a:solidFill>
                  <a:schemeClr val="bg1">
                    <a:lumMod val="65000"/>
                    <a:lumOff val="35000"/>
                  </a:schemeClr>
                </a:solidFill>
              </a:endParaRPr>
            </a:p>
          </p:txBody>
        </p:sp>
        <p:sp>
          <p:nvSpPr>
            <p:cNvPr id="16" name="テキスト ボックス 15">
              <a:extLst>
                <a:ext uri="{FF2B5EF4-FFF2-40B4-BE49-F238E27FC236}">
                  <a16:creationId xmlns:a16="http://schemas.microsoft.com/office/drawing/2014/main" id="{47C12AF8-B25F-47CA-9CE5-3DF1B138C3AE}"/>
                </a:ext>
              </a:extLst>
            </p:cNvPr>
            <p:cNvSpPr txBox="1"/>
            <p:nvPr/>
          </p:nvSpPr>
          <p:spPr>
            <a:xfrm>
              <a:off x="3539171" y="4105042"/>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768)</a:t>
              </a:r>
              <a:endParaRPr kumimoji="1" lang="ja-JP" altLang="en-US" dirty="0">
                <a:solidFill>
                  <a:schemeClr val="bg1">
                    <a:lumMod val="65000"/>
                    <a:lumOff val="35000"/>
                  </a:schemeClr>
                </a:solidFill>
              </a:endParaRPr>
            </a:p>
          </p:txBody>
        </p:sp>
        <p:sp>
          <p:nvSpPr>
            <p:cNvPr id="17" name="テキスト ボックス 16">
              <a:extLst>
                <a:ext uri="{FF2B5EF4-FFF2-40B4-BE49-F238E27FC236}">
                  <a16:creationId xmlns:a16="http://schemas.microsoft.com/office/drawing/2014/main" id="{48423BA6-EBE7-467E-AE1A-284FA04B12ED}"/>
                </a:ext>
              </a:extLst>
            </p:cNvPr>
            <p:cNvSpPr txBox="1"/>
            <p:nvPr/>
          </p:nvSpPr>
          <p:spPr>
            <a:xfrm>
              <a:off x="3539170" y="437985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Vector of [CLS]</a:t>
              </a:r>
              <a:endParaRPr kumimoji="1" lang="ja-JP" altLang="en-US" dirty="0">
                <a:solidFill>
                  <a:schemeClr val="bg1">
                    <a:lumMod val="65000"/>
                    <a:lumOff val="35000"/>
                  </a:schemeClr>
                </a:solidFill>
              </a:endParaRPr>
            </a:p>
          </p:txBody>
        </p:sp>
        <p:sp>
          <p:nvSpPr>
            <p:cNvPr id="18" name="テキスト ボックス 17">
              <a:extLst>
                <a:ext uri="{FF2B5EF4-FFF2-40B4-BE49-F238E27FC236}">
                  <a16:creationId xmlns:a16="http://schemas.microsoft.com/office/drawing/2014/main" id="{6BEB251D-B4C9-4CAE-9C66-0BC7C519311B}"/>
                </a:ext>
              </a:extLst>
            </p:cNvPr>
            <p:cNvSpPr txBox="1"/>
            <p:nvPr/>
          </p:nvSpPr>
          <p:spPr>
            <a:xfrm>
              <a:off x="5654659" y="4118547"/>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2)</a:t>
              </a:r>
              <a:endParaRPr kumimoji="1" lang="ja-JP" altLang="en-US" dirty="0">
                <a:solidFill>
                  <a:schemeClr val="bg1">
                    <a:lumMod val="65000"/>
                    <a:lumOff val="35000"/>
                  </a:schemeClr>
                </a:solidFill>
              </a:endParaRPr>
            </a:p>
          </p:txBody>
        </p:sp>
      </p:grpSp>
    </p:spTree>
    <p:extLst>
      <p:ext uri="{BB962C8B-B14F-4D97-AF65-F5344CB8AC3E}">
        <p14:creationId xmlns:p14="http://schemas.microsoft.com/office/powerpoint/2010/main" val="216814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83415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実験目的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コミックの内容理解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17019</TotalTime>
  <Words>4571</Words>
  <Application>Microsoft Office PowerPoint</Application>
  <PresentationFormat>画面に合わせる (4:3)</PresentationFormat>
  <Paragraphs>1035</Paragraphs>
  <Slides>69</Slides>
  <Notes>49</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69</vt:i4>
      </vt:variant>
    </vt:vector>
  </HeadingPairs>
  <TitlesOfParts>
    <vt:vector size="79" baseType="lpstr">
      <vt:lpstr>BIZ UDP明朝 Medium</vt:lpstr>
      <vt:lpstr>ＭＳ ゴシック</vt:lpstr>
      <vt:lpstr>游ゴシック</vt:lpstr>
      <vt:lpstr>Arial</vt:lpstr>
      <vt:lpstr>Cambria Math</vt:lpstr>
      <vt:lpstr>Century Gothic</vt:lpstr>
      <vt:lpstr>Consolas</vt:lpstr>
      <vt:lpstr>Symbol</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発表の流れ</vt:lpstr>
      <vt:lpstr>Manga109</vt:lpstr>
      <vt:lpstr>4 コマストーリーデータセット</vt:lpstr>
      <vt:lpstr>・感情ラベル (全 7 種類)</vt:lpstr>
      <vt:lpstr>発表の流れ</vt:lpstr>
      <vt:lpstr>BERT</vt:lpstr>
      <vt:lpstr>Illustrarion2Vec</vt:lpstr>
      <vt:lpstr>Illustrarion2Vec</vt:lpstr>
      <vt:lpstr>発表の流れ</vt:lpstr>
      <vt:lpstr>実験手順</vt:lpstr>
      <vt:lpstr>実験</vt:lpstr>
      <vt:lpstr>実験</vt:lpstr>
      <vt:lpstr>実験</vt:lpstr>
      <vt:lpstr>実験</vt:lpstr>
      <vt:lpstr>実験 2 </vt:lpstr>
      <vt:lpstr>実験 2</vt:lpstr>
      <vt:lpstr>実験 2</vt:lpstr>
      <vt:lpstr>実験 2</vt:lpstr>
      <vt:lpstr>実験 2</vt:lpstr>
      <vt:lpstr>Data Augmentation</vt:lpstr>
      <vt:lpstr>実験設定 (実験 1 ・ 2 共通)</vt:lpstr>
      <vt:lpstr>実験 2 の学習時おける入力列の制限</vt:lpstr>
      <vt:lpstr>データ数</vt:lpstr>
      <vt:lpstr>パラメータ</vt:lpstr>
      <vt:lpstr>パラメータ</vt:lpstr>
      <vt:lpstr>発表の流れ</vt:lpstr>
      <vt:lpstr>実験 1</vt:lpstr>
      <vt:lpstr>実験 2</vt:lpstr>
      <vt:lpstr>実験 2</vt:lpstr>
      <vt:lpstr>発表の流れ</vt:lpstr>
      <vt:lpstr>まとめ</vt:lpstr>
      <vt:lpstr>今後の課題</vt:lpstr>
      <vt:lpstr>PowerPoint プレゼンテーション</vt:lpstr>
      <vt:lpstr>PowerPoint プレゼンテーション</vt:lpstr>
      <vt:lpstr>Word2Vec</vt:lpstr>
      <vt:lpstr>Doc2Vec</vt:lpstr>
      <vt:lpstr>Doc2Vec</vt:lpstr>
      <vt:lpstr>Long short-term memory (LSTM)</vt:lpstr>
      <vt:lpstr>Doc2Vec 学習パラメータ</vt:lpstr>
      <vt:lpstr>CosineAnnealingLR</vt:lpstr>
      <vt:lpstr>実験　データ処理順まとめ</vt:lpstr>
      <vt:lpstr>実験　学習時間</vt:lpstr>
      <vt:lpstr>評価指標</vt:lpstr>
      <vt:lpstr>コサイン類似度 とは</vt:lpstr>
      <vt:lpstr>Optuna とは</vt:lpstr>
      <vt:lpstr>実験 1　学習推移</vt:lpstr>
      <vt:lpstr>実験 2　学習推移</vt:lpstr>
      <vt:lpstr>実験 1 ・ 2 拡張前の結果</vt:lpstr>
      <vt:lpstr>実験 1 混合行列</vt:lpstr>
      <vt:lpstr>実験 2 混合行列 時系列長 N = 6 の場合</vt:lpstr>
      <vt:lpstr>実験 2 喜楽と判別されてしまった例</vt:lpstr>
      <vt:lpstr>実験 2 喜楽と判別できなかった例</vt:lpstr>
      <vt:lpstr>t-SNE による解析</vt:lpstr>
      <vt:lpstr>t-SNE による解析</vt:lpstr>
      <vt:lpstr>Data Augmentation の妥当性</vt:lpstr>
      <vt:lpstr>Data Augmentation の妥当性</vt:lpstr>
      <vt:lpstr>Data Augmentation の妥当性</vt:lpstr>
      <vt:lpstr>実験 1 SVm, RF グリッドサーチ結果 例</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 Y</cp:lastModifiedBy>
  <cp:revision>312</cp:revision>
  <dcterms:created xsi:type="dcterms:W3CDTF">2020-01-13T19:40:26Z</dcterms:created>
  <dcterms:modified xsi:type="dcterms:W3CDTF">2020-07-01T06:01:02Z</dcterms:modified>
</cp:coreProperties>
</file>